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7" r:id="rId5"/>
    <p:sldId id="288" r:id="rId6"/>
    <p:sldId id="257" r:id="rId7"/>
    <p:sldId id="258" r:id="rId8"/>
    <p:sldId id="259" r:id="rId9"/>
    <p:sldId id="260" r:id="rId10"/>
    <p:sldId id="272" r:id="rId11"/>
    <p:sldId id="266" r:id="rId12"/>
    <p:sldId id="274" r:id="rId13"/>
    <p:sldId id="278" r:id="rId14"/>
    <p:sldId id="277" r:id="rId15"/>
    <p:sldId id="279" r:id="rId16"/>
    <p:sldId id="284" r:id="rId17"/>
    <p:sldId id="283" r:id="rId18"/>
    <p:sldId id="285" r:id="rId19"/>
    <p:sldId id="286" r:id="rId20"/>
    <p:sldId id="261" r:id="rId21"/>
    <p:sldId id="289" r:id="rId22"/>
    <p:sldId id="290" r:id="rId23"/>
    <p:sldId id="262" r:id="rId24"/>
    <p:sldId id="263" r:id="rId25"/>
    <p:sldId id="281" r:id="rId26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F0BC53-161F-4B71-A1DC-D55A8173F251}" v="210" dt="2025-04-16T14:10:01.2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Smith" userId="f7925f76-5698-4519-8b97-77b3dfe8bcdd" providerId="ADAL" clId="{A8F0BC53-161F-4B71-A1DC-D55A8173F251}"/>
    <pc:docChg chg="undo custSel modSld">
      <pc:chgData name="Daniel Smith" userId="f7925f76-5698-4519-8b97-77b3dfe8bcdd" providerId="ADAL" clId="{A8F0BC53-161F-4B71-A1DC-D55A8173F251}" dt="2025-04-16T14:16:10.901" v="2272" actId="20577"/>
      <pc:docMkLst>
        <pc:docMk/>
      </pc:docMkLst>
      <pc:sldChg chg="modSp mod">
        <pc:chgData name="Daniel Smith" userId="f7925f76-5698-4519-8b97-77b3dfe8bcdd" providerId="ADAL" clId="{A8F0BC53-161F-4B71-A1DC-D55A8173F251}" dt="2025-04-16T13:48:26.859" v="1882" actId="20577"/>
        <pc:sldMkLst>
          <pc:docMk/>
          <pc:sldMk cId="1669640215" sldId="257"/>
        </pc:sldMkLst>
        <pc:spChg chg="mod">
          <ac:chgData name="Daniel Smith" userId="f7925f76-5698-4519-8b97-77b3dfe8bcdd" providerId="ADAL" clId="{A8F0BC53-161F-4B71-A1DC-D55A8173F251}" dt="2025-04-16T13:48:26.859" v="1882" actId="20577"/>
          <ac:spMkLst>
            <pc:docMk/>
            <pc:sldMk cId="1669640215" sldId="257"/>
            <ac:spMk id="3" creationId="{5A3AEEE9-4D60-4456-BBFC-AC5FA7E9B314}"/>
          </ac:spMkLst>
        </pc:spChg>
      </pc:sldChg>
      <pc:sldChg chg="modSp mod">
        <pc:chgData name="Daniel Smith" userId="f7925f76-5698-4519-8b97-77b3dfe8bcdd" providerId="ADAL" clId="{A8F0BC53-161F-4B71-A1DC-D55A8173F251}" dt="2025-04-16T13:27:31.499" v="1225" actId="27636"/>
        <pc:sldMkLst>
          <pc:docMk/>
          <pc:sldMk cId="2204610760" sldId="259"/>
        </pc:sldMkLst>
        <pc:spChg chg="mod">
          <ac:chgData name="Daniel Smith" userId="f7925f76-5698-4519-8b97-77b3dfe8bcdd" providerId="ADAL" clId="{A8F0BC53-161F-4B71-A1DC-D55A8173F251}" dt="2025-04-16T13:27:31.499" v="1225" actId="27636"/>
          <ac:spMkLst>
            <pc:docMk/>
            <pc:sldMk cId="2204610760" sldId="259"/>
            <ac:spMk id="3" creationId="{AEDF1F00-0A52-456F-825E-2122673B415F}"/>
          </ac:spMkLst>
        </pc:spChg>
      </pc:sldChg>
      <pc:sldChg chg="modSp">
        <pc:chgData name="Daniel Smith" userId="f7925f76-5698-4519-8b97-77b3dfe8bcdd" providerId="ADAL" clId="{A8F0BC53-161F-4B71-A1DC-D55A8173F251}" dt="2025-04-16T14:04:19.316" v="2070" actId="20577"/>
        <pc:sldMkLst>
          <pc:docMk/>
          <pc:sldMk cId="4294022541" sldId="260"/>
        </pc:sldMkLst>
        <pc:graphicFrameChg chg="mod">
          <ac:chgData name="Daniel Smith" userId="f7925f76-5698-4519-8b97-77b3dfe8bcdd" providerId="ADAL" clId="{A8F0BC53-161F-4B71-A1DC-D55A8173F251}" dt="2025-04-16T14:04:19.316" v="2070" actId="20577"/>
          <ac:graphicFrameMkLst>
            <pc:docMk/>
            <pc:sldMk cId="4294022541" sldId="260"/>
            <ac:graphicFrameMk id="7" creationId="{E502C0CB-7722-4AE3-9BBE-0F156F98C028}"/>
          </ac:graphicFrameMkLst>
        </pc:graphicFrameChg>
      </pc:sldChg>
      <pc:sldChg chg="modSp mod">
        <pc:chgData name="Daniel Smith" userId="f7925f76-5698-4519-8b97-77b3dfe8bcdd" providerId="ADAL" clId="{A8F0BC53-161F-4B71-A1DC-D55A8173F251}" dt="2025-04-16T14:05:39.615" v="2113" actId="20577"/>
        <pc:sldMkLst>
          <pc:docMk/>
          <pc:sldMk cId="3541409667" sldId="266"/>
        </pc:sldMkLst>
        <pc:spChg chg="mod">
          <ac:chgData name="Daniel Smith" userId="f7925f76-5698-4519-8b97-77b3dfe8bcdd" providerId="ADAL" clId="{A8F0BC53-161F-4B71-A1DC-D55A8173F251}" dt="2025-04-16T14:05:39.615" v="2113" actId="20577"/>
          <ac:spMkLst>
            <pc:docMk/>
            <pc:sldMk cId="3541409667" sldId="266"/>
            <ac:spMk id="2" creationId="{EB42F639-B83E-4A83-B142-C02E62B89478}"/>
          </ac:spMkLst>
        </pc:spChg>
        <pc:spChg chg="mod">
          <ac:chgData name="Daniel Smith" userId="f7925f76-5698-4519-8b97-77b3dfe8bcdd" providerId="ADAL" clId="{A8F0BC53-161F-4B71-A1DC-D55A8173F251}" dt="2025-04-16T14:05:19.058" v="2104" actId="20577"/>
          <ac:spMkLst>
            <pc:docMk/>
            <pc:sldMk cId="3541409667" sldId="266"/>
            <ac:spMk id="3" creationId="{832BDF7E-345B-4CF5-992A-E49DE4E0BC19}"/>
          </ac:spMkLst>
        </pc:spChg>
      </pc:sldChg>
      <pc:sldChg chg="modSp mod">
        <pc:chgData name="Daniel Smith" userId="f7925f76-5698-4519-8b97-77b3dfe8bcdd" providerId="ADAL" clId="{A8F0BC53-161F-4B71-A1DC-D55A8173F251}" dt="2025-04-16T13:34:05.184" v="1568" actId="27636"/>
        <pc:sldMkLst>
          <pc:docMk/>
          <pc:sldMk cId="3175521780" sldId="272"/>
        </pc:sldMkLst>
        <pc:spChg chg="mod">
          <ac:chgData name="Daniel Smith" userId="f7925f76-5698-4519-8b97-77b3dfe8bcdd" providerId="ADAL" clId="{A8F0BC53-161F-4B71-A1DC-D55A8173F251}" dt="2025-04-16T13:34:05.184" v="1568" actId="27636"/>
          <ac:spMkLst>
            <pc:docMk/>
            <pc:sldMk cId="3175521780" sldId="272"/>
            <ac:spMk id="3" creationId="{832BDF7E-345B-4CF5-992A-E49DE4E0BC19}"/>
          </ac:spMkLst>
        </pc:spChg>
      </pc:sldChg>
      <pc:sldChg chg="modSp mod">
        <pc:chgData name="Daniel Smith" userId="f7925f76-5698-4519-8b97-77b3dfe8bcdd" providerId="ADAL" clId="{A8F0BC53-161F-4B71-A1DC-D55A8173F251}" dt="2025-04-16T14:07:29.630" v="2244" actId="20577"/>
        <pc:sldMkLst>
          <pc:docMk/>
          <pc:sldMk cId="4003166371" sldId="278"/>
        </pc:sldMkLst>
        <pc:spChg chg="mod">
          <ac:chgData name="Daniel Smith" userId="f7925f76-5698-4519-8b97-77b3dfe8bcdd" providerId="ADAL" clId="{A8F0BC53-161F-4B71-A1DC-D55A8173F251}" dt="2025-04-16T14:07:29.630" v="2244" actId="20577"/>
          <ac:spMkLst>
            <pc:docMk/>
            <pc:sldMk cId="4003166371" sldId="278"/>
            <ac:spMk id="3" creationId="{832BDF7E-345B-4CF5-992A-E49DE4E0BC19}"/>
          </ac:spMkLst>
        </pc:spChg>
      </pc:sldChg>
      <pc:sldChg chg="modSp mod">
        <pc:chgData name="Daniel Smith" userId="f7925f76-5698-4519-8b97-77b3dfe8bcdd" providerId="ADAL" clId="{A8F0BC53-161F-4B71-A1DC-D55A8173F251}" dt="2025-04-16T14:16:10.901" v="2272" actId="20577"/>
        <pc:sldMkLst>
          <pc:docMk/>
          <pc:sldMk cId="2808495353" sldId="281"/>
        </pc:sldMkLst>
        <pc:spChg chg="mod">
          <ac:chgData name="Daniel Smith" userId="f7925f76-5698-4519-8b97-77b3dfe8bcdd" providerId="ADAL" clId="{A8F0BC53-161F-4B71-A1DC-D55A8173F251}" dt="2025-04-16T14:16:10.901" v="2272" actId="20577"/>
          <ac:spMkLst>
            <pc:docMk/>
            <pc:sldMk cId="2808495353" sldId="281"/>
            <ac:spMk id="8" creationId="{49598A0F-D511-42A8-B512-943BAA8093A2}"/>
          </ac:spMkLst>
        </pc:spChg>
      </pc:sldChg>
      <pc:sldChg chg="modSp mod">
        <pc:chgData name="Daniel Smith" userId="f7925f76-5698-4519-8b97-77b3dfe8bcdd" providerId="ADAL" clId="{A8F0BC53-161F-4B71-A1DC-D55A8173F251}" dt="2025-04-16T13:04:29.283" v="157" actId="1076"/>
        <pc:sldMkLst>
          <pc:docMk/>
          <pc:sldMk cId="1232247935" sldId="287"/>
        </pc:sldMkLst>
        <pc:spChg chg="mod">
          <ac:chgData name="Daniel Smith" userId="f7925f76-5698-4519-8b97-77b3dfe8bcdd" providerId="ADAL" clId="{A8F0BC53-161F-4B71-A1DC-D55A8173F251}" dt="2025-04-16T13:04:08.678" v="156" actId="20577"/>
          <ac:spMkLst>
            <pc:docMk/>
            <pc:sldMk cId="1232247935" sldId="287"/>
            <ac:spMk id="2" creationId="{F6223CBF-E7A5-45F4-B761-CBF54C412BC3}"/>
          </ac:spMkLst>
        </pc:spChg>
        <pc:spChg chg="mod">
          <ac:chgData name="Daniel Smith" userId="f7925f76-5698-4519-8b97-77b3dfe8bcdd" providerId="ADAL" clId="{A8F0BC53-161F-4B71-A1DC-D55A8173F251}" dt="2025-04-16T13:04:29.283" v="157" actId="1076"/>
          <ac:spMkLst>
            <pc:docMk/>
            <pc:sldMk cId="1232247935" sldId="287"/>
            <ac:spMk id="3" creationId="{83C693F6-50F0-42D1-B948-716587D76B8D}"/>
          </ac:spMkLst>
        </pc:spChg>
      </pc:sldChg>
      <pc:sldChg chg="modSp">
        <pc:chgData name="Daniel Smith" userId="f7925f76-5698-4519-8b97-77b3dfe8bcdd" providerId="ADAL" clId="{A8F0BC53-161F-4B71-A1DC-D55A8173F251}" dt="2025-04-16T14:10:01.293" v="2266" actId="20577"/>
        <pc:sldMkLst>
          <pc:docMk/>
          <pc:sldMk cId="1631436787" sldId="289"/>
        </pc:sldMkLst>
        <pc:graphicFrameChg chg="mod">
          <ac:chgData name="Daniel Smith" userId="f7925f76-5698-4519-8b97-77b3dfe8bcdd" providerId="ADAL" clId="{A8F0BC53-161F-4B71-A1DC-D55A8173F251}" dt="2025-04-16T14:10:01.293" v="2266" actId="20577"/>
          <ac:graphicFrameMkLst>
            <pc:docMk/>
            <pc:sldMk cId="1631436787" sldId="289"/>
            <ac:graphicFrameMk id="16" creationId="{752CC976-B2F0-4EA9-8DD7-5B7C0858BCD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2CAA72-6E45-41B6-BABF-ABB3310508D7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6ADCA1D-E03D-4789-B9DF-EF1D3956BE56}">
      <dgm:prSet/>
      <dgm:spPr/>
      <dgm:t>
        <a:bodyPr/>
        <a:lstStyle/>
        <a:p>
          <a:r>
            <a:rPr lang="en-US" dirty="0"/>
            <a:t>For use outside of hospital setting.</a:t>
          </a:r>
        </a:p>
      </dgm:t>
    </dgm:pt>
    <dgm:pt modelId="{1E6F0C17-411D-4CD8-A071-8210E3BA7210}" type="parTrans" cxnId="{0530B078-F904-4DAF-8D52-4D66505EB9C1}">
      <dgm:prSet/>
      <dgm:spPr/>
      <dgm:t>
        <a:bodyPr/>
        <a:lstStyle/>
        <a:p>
          <a:endParaRPr lang="en-US"/>
        </a:p>
      </dgm:t>
    </dgm:pt>
    <dgm:pt modelId="{317F406D-F8B1-421E-918C-AE67CF7757B2}" type="sibTrans" cxnId="{0530B078-F904-4DAF-8D52-4D66505EB9C1}">
      <dgm:prSet/>
      <dgm:spPr/>
      <dgm:t>
        <a:bodyPr/>
        <a:lstStyle/>
        <a:p>
          <a:endParaRPr lang="en-US"/>
        </a:p>
      </dgm:t>
    </dgm:pt>
    <dgm:pt modelId="{C547E75A-0CEA-4086-8758-D2BEA56C1078}">
      <dgm:prSet/>
      <dgm:spPr/>
      <dgm:t>
        <a:bodyPr/>
        <a:lstStyle/>
        <a:p>
          <a:r>
            <a:rPr lang="en-US" dirty="0"/>
            <a:t>Must be signed by physician.</a:t>
          </a:r>
        </a:p>
      </dgm:t>
    </dgm:pt>
    <dgm:pt modelId="{78752479-905C-460D-B72F-BF13FBE9DDC4}" type="parTrans" cxnId="{F3E15FE1-573C-41CB-B4DC-D182FF639D13}">
      <dgm:prSet/>
      <dgm:spPr/>
      <dgm:t>
        <a:bodyPr/>
        <a:lstStyle/>
        <a:p>
          <a:endParaRPr lang="en-US"/>
        </a:p>
      </dgm:t>
    </dgm:pt>
    <dgm:pt modelId="{3D04A7C2-7B7D-4BBF-8C34-DCD7D919D0F1}" type="sibTrans" cxnId="{F3E15FE1-573C-41CB-B4DC-D182FF639D13}">
      <dgm:prSet/>
      <dgm:spPr/>
      <dgm:t>
        <a:bodyPr/>
        <a:lstStyle/>
        <a:p>
          <a:endParaRPr lang="en-US"/>
        </a:p>
      </dgm:t>
    </dgm:pt>
    <dgm:pt modelId="{0E068200-294A-4AC7-BC02-E8BDA4604955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dirty="0"/>
            <a:t>Must be on</a:t>
          </a:r>
          <a:r>
            <a:rPr lang="en-US" b="1" dirty="0">
              <a:solidFill>
                <a:schemeClr val="accent3">
                  <a:lumMod val="60000"/>
                  <a:lumOff val="40000"/>
                </a:schemeClr>
              </a:solidFill>
            </a:rPr>
            <a:t> yellow paper (any shade); yellow copy valid!</a:t>
          </a:r>
          <a:endParaRPr lang="en-US" dirty="0"/>
        </a:p>
      </dgm:t>
    </dgm:pt>
    <dgm:pt modelId="{FADD47DA-4862-4CD3-87E4-BF34B3762E31}" type="parTrans" cxnId="{9A1D5BA8-98AA-4458-BD9B-35AACA226997}">
      <dgm:prSet/>
      <dgm:spPr/>
      <dgm:t>
        <a:bodyPr/>
        <a:lstStyle/>
        <a:p>
          <a:endParaRPr lang="en-US"/>
        </a:p>
      </dgm:t>
    </dgm:pt>
    <dgm:pt modelId="{C6CE448B-B3E0-4CB8-83D8-9503B09B3B8F}" type="sibTrans" cxnId="{9A1D5BA8-98AA-4458-BD9B-35AACA226997}">
      <dgm:prSet/>
      <dgm:spPr/>
      <dgm:t>
        <a:bodyPr/>
        <a:lstStyle/>
        <a:p>
          <a:endParaRPr lang="en-US"/>
        </a:p>
      </dgm:t>
    </dgm:pt>
    <dgm:pt modelId="{26C1C3AB-D04D-42A5-AFC1-41072034EE2A}">
      <dgm:prSet/>
      <dgm:spPr/>
      <dgm:t>
        <a:bodyPr/>
        <a:lstStyle/>
        <a:p>
          <a:r>
            <a:rPr lang="en-US" dirty="0"/>
            <a:t>Must be on Dept. of Health’s Form DH 1896</a:t>
          </a:r>
        </a:p>
      </dgm:t>
    </dgm:pt>
    <dgm:pt modelId="{59D72636-61DC-4515-8012-2DD1FE065B5D}" type="parTrans" cxnId="{A18763B3-15D2-4729-9A9D-95B8A98EAC47}">
      <dgm:prSet/>
      <dgm:spPr/>
      <dgm:t>
        <a:bodyPr/>
        <a:lstStyle/>
        <a:p>
          <a:endParaRPr lang="en-US"/>
        </a:p>
      </dgm:t>
    </dgm:pt>
    <dgm:pt modelId="{355A931A-D515-4593-9CAB-FB7BEAC86311}" type="sibTrans" cxnId="{A18763B3-15D2-4729-9A9D-95B8A98EAC47}">
      <dgm:prSet/>
      <dgm:spPr/>
      <dgm:t>
        <a:bodyPr/>
        <a:lstStyle/>
        <a:p>
          <a:endParaRPr lang="en-US"/>
        </a:p>
      </dgm:t>
    </dgm:pt>
    <dgm:pt modelId="{BB4E5C3B-CDD2-4744-A796-3B6C7F53B09D}">
      <dgm:prSet/>
      <dgm:spPr/>
      <dgm:t>
        <a:bodyPr/>
        <a:lstStyle/>
        <a:p>
          <a:r>
            <a:rPr lang="en-US" dirty="0"/>
            <a:t>New Form effective 10/10/2024!</a:t>
          </a:r>
        </a:p>
      </dgm:t>
    </dgm:pt>
    <dgm:pt modelId="{FE3469B0-76AA-41A0-B72E-A6FF16D1E986}" type="parTrans" cxnId="{43426DFD-26AA-4BE5-9E35-B44DF3A1B4D8}">
      <dgm:prSet/>
      <dgm:spPr/>
      <dgm:t>
        <a:bodyPr/>
        <a:lstStyle/>
        <a:p>
          <a:endParaRPr lang="en-US"/>
        </a:p>
      </dgm:t>
    </dgm:pt>
    <dgm:pt modelId="{C10FB30A-4E2E-4969-88DD-3422F00C49FB}" type="sibTrans" cxnId="{43426DFD-26AA-4BE5-9E35-B44DF3A1B4D8}">
      <dgm:prSet/>
      <dgm:spPr/>
      <dgm:t>
        <a:bodyPr/>
        <a:lstStyle/>
        <a:p>
          <a:endParaRPr lang="en-US"/>
        </a:p>
      </dgm:t>
    </dgm:pt>
    <dgm:pt modelId="{BE4F2538-34B4-4C85-8E38-AFB15C5BDAC8}" type="pres">
      <dgm:prSet presAssocID="{AD2CAA72-6E45-41B6-BABF-ABB3310508D7}" presName="outerComposite" presStyleCnt="0">
        <dgm:presLayoutVars>
          <dgm:chMax val="5"/>
          <dgm:dir/>
          <dgm:resizeHandles val="exact"/>
        </dgm:presLayoutVars>
      </dgm:prSet>
      <dgm:spPr/>
    </dgm:pt>
    <dgm:pt modelId="{1656EAC0-6D0D-47B5-82B7-928FAF243D12}" type="pres">
      <dgm:prSet presAssocID="{AD2CAA72-6E45-41B6-BABF-ABB3310508D7}" presName="dummyMaxCanvas" presStyleCnt="0">
        <dgm:presLayoutVars/>
      </dgm:prSet>
      <dgm:spPr/>
    </dgm:pt>
    <dgm:pt modelId="{158EC36B-128D-481E-950C-ECBB57CF5832}" type="pres">
      <dgm:prSet presAssocID="{AD2CAA72-6E45-41B6-BABF-ABB3310508D7}" presName="FiveNodes_1" presStyleLbl="node1" presStyleIdx="0" presStyleCnt="5" custScaleY="103699">
        <dgm:presLayoutVars>
          <dgm:bulletEnabled val="1"/>
        </dgm:presLayoutVars>
      </dgm:prSet>
      <dgm:spPr/>
    </dgm:pt>
    <dgm:pt modelId="{BA57AD41-7077-4C83-BC08-0AA7D597259B}" type="pres">
      <dgm:prSet presAssocID="{AD2CAA72-6E45-41B6-BABF-ABB3310508D7}" presName="FiveNodes_2" presStyleLbl="node1" presStyleIdx="1" presStyleCnt="5">
        <dgm:presLayoutVars>
          <dgm:bulletEnabled val="1"/>
        </dgm:presLayoutVars>
      </dgm:prSet>
      <dgm:spPr/>
    </dgm:pt>
    <dgm:pt modelId="{5C004A36-CD6D-4FA2-BDE3-39C7B9228453}" type="pres">
      <dgm:prSet presAssocID="{AD2CAA72-6E45-41B6-BABF-ABB3310508D7}" presName="FiveNodes_3" presStyleLbl="node1" presStyleIdx="2" presStyleCnt="5">
        <dgm:presLayoutVars>
          <dgm:bulletEnabled val="1"/>
        </dgm:presLayoutVars>
      </dgm:prSet>
      <dgm:spPr/>
    </dgm:pt>
    <dgm:pt modelId="{0DFD94E7-02BA-4994-88B8-A049A709992C}" type="pres">
      <dgm:prSet presAssocID="{AD2CAA72-6E45-41B6-BABF-ABB3310508D7}" presName="FiveNodes_4" presStyleLbl="node1" presStyleIdx="3" presStyleCnt="5">
        <dgm:presLayoutVars>
          <dgm:bulletEnabled val="1"/>
        </dgm:presLayoutVars>
      </dgm:prSet>
      <dgm:spPr/>
    </dgm:pt>
    <dgm:pt modelId="{34E8B9F8-BBFD-4C01-91B4-20986FA3689B}" type="pres">
      <dgm:prSet presAssocID="{AD2CAA72-6E45-41B6-BABF-ABB3310508D7}" presName="FiveNodes_5" presStyleLbl="node1" presStyleIdx="4" presStyleCnt="5">
        <dgm:presLayoutVars>
          <dgm:bulletEnabled val="1"/>
        </dgm:presLayoutVars>
      </dgm:prSet>
      <dgm:spPr/>
    </dgm:pt>
    <dgm:pt modelId="{D63ECAD1-F490-48AD-858B-708E63E1877A}" type="pres">
      <dgm:prSet presAssocID="{AD2CAA72-6E45-41B6-BABF-ABB3310508D7}" presName="FiveConn_1-2" presStyleLbl="fgAccFollowNode1" presStyleIdx="0" presStyleCnt="4">
        <dgm:presLayoutVars>
          <dgm:bulletEnabled val="1"/>
        </dgm:presLayoutVars>
      </dgm:prSet>
      <dgm:spPr/>
    </dgm:pt>
    <dgm:pt modelId="{A93CDAF7-2300-460F-BC57-BB4927A44E85}" type="pres">
      <dgm:prSet presAssocID="{AD2CAA72-6E45-41B6-BABF-ABB3310508D7}" presName="FiveConn_2-3" presStyleLbl="fgAccFollowNode1" presStyleIdx="1" presStyleCnt="4">
        <dgm:presLayoutVars>
          <dgm:bulletEnabled val="1"/>
        </dgm:presLayoutVars>
      </dgm:prSet>
      <dgm:spPr/>
    </dgm:pt>
    <dgm:pt modelId="{27041EE6-E959-4923-B5E3-058AC6A16EF4}" type="pres">
      <dgm:prSet presAssocID="{AD2CAA72-6E45-41B6-BABF-ABB3310508D7}" presName="FiveConn_3-4" presStyleLbl="fgAccFollowNode1" presStyleIdx="2" presStyleCnt="4">
        <dgm:presLayoutVars>
          <dgm:bulletEnabled val="1"/>
        </dgm:presLayoutVars>
      </dgm:prSet>
      <dgm:spPr/>
    </dgm:pt>
    <dgm:pt modelId="{5985768A-3637-41F6-9E6B-DD75997AF699}" type="pres">
      <dgm:prSet presAssocID="{AD2CAA72-6E45-41B6-BABF-ABB3310508D7}" presName="FiveConn_4-5" presStyleLbl="fgAccFollowNode1" presStyleIdx="3" presStyleCnt="4">
        <dgm:presLayoutVars>
          <dgm:bulletEnabled val="1"/>
        </dgm:presLayoutVars>
      </dgm:prSet>
      <dgm:spPr/>
    </dgm:pt>
    <dgm:pt modelId="{96D2E813-986D-4FBC-A02B-71F484813E11}" type="pres">
      <dgm:prSet presAssocID="{AD2CAA72-6E45-41B6-BABF-ABB3310508D7}" presName="FiveNodes_1_text" presStyleLbl="node1" presStyleIdx="4" presStyleCnt="5">
        <dgm:presLayoutVars>
          <dgm:bulletEnabled val="1"/>
        </dgm:presLayoutVars>
      </dgm:prSet>
      <dgm:spPr/>
    </dgm:pt>
    <dgm:pt modelId="{96B361A0-6A98-457D-99AB-022C64883164}" type="pres">
      <dgm:prSet presAssocID="{AD2CAA72-6E45-41B6-BABF-ABB3310508D7}" presName="FiveNodes_2_text" presStyleLbl="node1" presStyleIdx="4" presStyleCnt="5">
        <dgm:presLayoutVars>
          <dgm:bulletEnabled val="1"/>
        </dgm:presLayoutVars>
      </dgm:prSet>
      <dgm:spPr/>
    </dgm:pt>
    <dgm:pt modelId="{70B083FE-16BA-42EE-A800-74FF476BCBEF}" type="pres">
      <dgm:prSet presAssocID="{AD2CAA72-6E45-41B6-BABF-ABB3310508D7}" presName="FiveNodes_3_text" presStyleLbl="node1" presStyleIdx="4" presStyleCnt="5">
        <dgm:presLayoutVars>
          <dgm:bulletEnabled val="1"/>
        </dgm:presLayoutVars>
      </dgm:prSet>
      <dgm:spPr/>
    </dgm:pt>
    <dgm:pt modelId="{B963E5CF-92AB-44C4-AF49-D6DF5790C432}" type="pres">
      <dgm:prSet presAssocID="{AD2CAA72-6E45-41B6-BABF-ABB3310508D7}" presName="FiveNodes_4_text" presStyleLbl="node1" presStyleIdx="4" presStyleCnt="5">
        <dgm:presLayoutVars>
          <dgm:bulletEnabled val="1"/>
        </dgm:presLayoutVars>
      </dgm:prSet>
      <dgm:spPr/>
    </dgm:pt>
    <dgm:pt modelId="{7E43DEA6-07F4-4645-A7DB-EB57868E60E5}" type="pres">
      <dgm:prSet presAssocID="{AD2CAA72-6E45-41B6-BABF-ABB3310508D7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D4A63A11-BFDA-45E7-AF69-4FFF4338327B}" type="presOf" srcId="{BB4E5C3B-CDD2-4744-A796-3B6C7F53B09D}" destId="{7E43DEA6-07F4-4645-A7DB-EB57868E60E5}" srcOrd="1" destOrd="0" presId="urn:microsoft.com/office/officeart/2005/8/layout/vProcess5"/>
    <dgm:cxn modelId="{0B48AE28-11B2-4C6F-AA7A-A290190B385C}" type="presOf" srcId="{BB4E5C3B-CDD2-4744-A796-3B6C7F53B09D}" destId="{34E8B9F8-BBFD-4C01-91B4-20986FA3689B}" srcOrd="0" destOrd="0" presId="urn:microsoft.com/office/officeart/2005/8/layout/vProcess5"/>
    <dgm:cxn modelId="{C1DAAB2C-82B7-488E-93D3-8D6B7F0E3300}" type="presOf" srcId="{86ADCA1D-E03D-4789-B9DF-EF1D3956BE56}" destId="{96D2E813-986D-4FBC-A02B-71F484813E11}" srcOrd="1" destOrd="0" presId="urn:microsoft.com/office/officeart/2005/8/layout/vProcess5"/>
    <dgm:cxn modelId="{13DCEA38-F69E-4169-AE08-86DC647D9296}" type="presOf" srcId="{355A931A-D515-4593-9CAB-FB7BEAC86311}" destId="{5985768A-3637-41F6-9E6B-DD75997AF699}" srcOrd="0" destOrd="0" presId="urn:microsoft.com/office/officeart/2005/8/layout/vProcess5"/>
    <dgm:cxn modelId="{5EA15C5D-C054-468D-97A5-680328F89926}" type="presOf" srcId="{C6CE448B-B3E0-4CB8-83D8-9503B09B3B8F}" destId="{27041EE6-E959-4923-B5E3-058AC6A16EF4}" srcOrd="0" destOrd="0" presId="urn:microsoft.com/office/officeart/2005/8/layout/vProcess5"/>
    <dgm:cxn modelId="{9C66BE63-542C-4F21-A373-B088C272325C}" type="presOf" srcId="{C547E75A-0CEA-4086-8758-D2BEA56C1078}" destId="{BA57AD41-7077-4C83-BC08-0AA7D597259B}" srcOrd="0" destOrd="0" presId="urn:microsoft.com/office/officeart/2005/8/layout/vProcess5"/>
    <dgm:cxn modelId="{DEC32C49-90A7-4377-8EAF-0796134F4370}" type="presOf" srcId="{26C1C3AB-D04D-42A5-AFC1-41072034EE2A}" destId="{B963E5CF-92AB-44C4-AF49-D6DF5790C432}" srcOrd="1" destOrd="0" presId="urn:microsoft.com/office/officeart/2005/8/layout/vProcess5"/>
    <dgm:cxn modelId="{460BC973-F659-41B4-AE62-95028E5B452A}" type="presOf" srcId="{26C1C3AB-D04D-42A5-AFC1-41072034EE2A}" destId="{0DFD94E7-02BA-4994-88B8-A049A709992C}" srcOrd="0" destOrd="0" presId="urn:microsoft.com/office/officeart/2005/8/layout/vProcess5"/>
    <dgm:cxn modelId="{0530B078-F904-4DAF-8D52-4D66505EB9C1}" srcId="{AD2CAA72-6E45-41B6-BABF-ABB3310508D7}" destId="{86ADCA1D-E03D-4789-B9DF-EF1D3956BE56}" srcOrd="0" destOrd="0" parTransId="{1E6F0C17-411D-4CD8-A071-8210E3BA7210}" sibTransId="{317F406D-F8B1-421E-918C-AE67CF7757B2}"/>
    <dgm:cxn modelId="{B707A159-8FE3-4FA6-ACB5-1894A7BD3043}" type="presOf" srcId="{86ADCA1D-E03D-4789-B9DF-EF1D3956BE56}" destId="{158EC36B-128D-481E-950C-ECBB57CF5832}" srcOrd="0" destOrd="0" presId="urn:microsoft.com/office/officeart/2005/8/layout/vProcess5"/>
    <dgm:cxn modelId="{B92FC759-465A-4BF8-A5C7-2226B2501A7D}" type="presOf" srcId="{3D04A7C2-7B7D-4BBF-8C34-DCD7D919D0F1}" destId="{A93CDAF7-2300-460F-BC57-BB4927A44E85}" srcOrd="0" destOrd="0" presId="urn:microsoft.com/office/officeart/2005/8/layout/vProcess5"/>
    <dgm:cxn modelId="{8E37DE87-83A1-4491-B411-A2A884031950}" type="presOf" srcId="{0E068200-294A-4AC7-BC02-E8BDA4604955}" destId="{5C004A36-CD6D-4FA2-BDE3-39C7B9228453}" srcOrd="0" destOrd="0" presId="urn:microsoft.com/office/officeart/2005/8/layout/vProcess5"/>
    <dgm:cxn modelId="{058EB18B-92C3-40D5-A2CC-3978E8FA6E58}" type="presOf" srcId="{AD2CAA72-6E45-41B6-BABF-ABB3310508D7}" destId="{BE4F2538-34B4-4C85-8E38-AFB15C5BDAC8}" srcOrd="0" destOrd="0" presId="urn:microsoft.com/office/officeart/2005/8/layout/vProcess5"/>
    <dgm:cxn modelId="{8986B299-2057-427D-B754-8478B877F8C2}" type="presOf" srcId="{317F406D-F8B1-421E-918C-AE67CF7757B2}" destId="{D63ECAD1-F490-48AD-858B-708E63E1877A}" srcOrd="0" destOrd="0" presId="urn:microsoft.com/office/officeart/2005/8/layout/vProcess5"/>
    <dgm:cxn modelId="{0A66E1A0-DCFB-4BA5-AA95-3DCC34E7BE61}" type="presOf" srcId="{C547E75A-0CEA-4086-8758-D2BEA56C1078}" destId="{96B361A0-6A98-457D-99AB-022C64883164}" srcOrd="1" destOrd="0" presId="urn:microsoft.com/office/officeart/2005/8/layout/vProcess5"/>
    <dgm:cxn modelId="{9A1D5BA8-98AA-4458-BD9B-35AACA226997}" srcId="{AD2CAA72-6E45-41B6-BABF-ABB3310508D7}" destId="{0E068200-294A-4AC7-BC02-E8BDA4604955}" srcOrd="2" destOrd="0" parTransId="{FADD47DA-4862-4CD3-87E4-BF34B3762E31}" sibTransId="{C6CE448B-B3E0-4CB8-83D8-9503B09B3B8F}"/>
    <dgm:cxn modelId="{A18763B3-15D2-4729-9A9D-95B8A98EAC47}" srcId="{AD2CAA72-6E45-41B6-BABF-ABB3310508D7}" destId="{26C1C3AB-D04D-42A5-AFC1-41072034EE2A}" srcOrd="3" destOrd="0" parTransId="{59D72636-61DC-4515-8012-2DD1FE065B5D}" sibTransId="{355A931A-D515-4593-9CAB-FB7BEAC86311}"/>
    <dgm:cxn modelId="{7CA0ECC4-52ED-4410-BFF8-99D771D3E3F8}" type="presOf" srcId="{0E068200-294A-4AC7-BC02-E8BDA4604955}" destId="{70B083FE-16BA-42EE-A800-74FF476BCBEF}" srcOrd="1" destOrd="0" presId="urn:microsoft.com/office/officeart/2005/8/layout/vProcess5"/>
    <dgm:cxn modelId="{F3E15FE1-573C-41CB-B4DC-D182FF639D13}" srcId="{AD2CAA72-6E45-41B6-BABF-ABB3310508D7}" destId="{C547E75A-0CEA-4086-8758-D2BEA56C1078}" srcOrd="1" destOrd="0" parTransId="{78752479-905C-460D-B72F-BF13FBE9DDC4}" sibTransId="{3D04A7C2-7B7D-4BBF-8C34-DCD7D919D0F1}"/>
    <dgm:cxn modelId="{43426DFD-26AA-4BE5-9E35-B44DF3A1B4D8}" srcId="{AD2CAA72-6E45-41B6-BABF-ABB3310508D7}" destId="{BB4E5C3B-CDD2-4744-A796-3B6C7F53B09D}" srcOrd="4" destOrd="0" parTransId="{FE3469B0-76AA-41A0-B72E-A6FF16D1E986}" sibTransId="{C10FB30A-4E2E-4969-88DD-3422F00C49FB}"/>
    <dgm:cxn modelId="{7E714F50-E0C0-43C4-B8AC-DCB2DC09254D}" type="presParOf" srcId="{BE4F2538-34B4-4C85-8E38-AFB15C5BDAC8}" destId="{1656EAC0-6D0D-47B5-82B7-928FAF243D12}" srcOrd="0" destOrd="0" presId="urn:microsoft.com/office/officeart/2005/8/layout/vProcess5"/>
    <dgm:cxn modelId="{5A1EEA35-DC79-4671-BE69-230A4E58F8F6}" type="presParOf" srcId="{BE4F2538-34B4-4C85-8E38-AFB15C5BDAC8}" destId="{158EC36B-128D-481E-950C-ECBB57CF5832}" srcOrd="1" destOrd="0" presId="urn:microsoft.com/office/officeart/2005/8/layout/vProcess5"/>
    <dgm:cxn modelId="{AC3FD6A2-756D-4F83-9C87-671C404DE209}" type="presParOf" srcId="{BE4F2538-34B4-4C85-8E38-AFB15C5BDAC8}" destId="{BA57AD41-7077-4C83-BC08-0AA7D597259B}" srcOrd="2" destOrd="0" presId="urn:microsoft.com/office/officeart/2005/8/layout/vProcess5"/>
    <dgm:cxn modelId="{DA1327EC-7083-4A94-9BCD-9DC8394C0234}" type="presParOf" srcId="{BE4F2538-34B4-4C85-8E38-AFB15C5BDAC8}" destId="{5C004A36-CD6D-4FA2-BDE3-39C7B9228453}" srcOrd="3" destOrd="0" presId="urn:microsoft.com/office/officeart/2005/8/layout/vProcess5"/>
    <dgm:cxn modelId="{48A741C3-D36F-41BD-88F6-469868372324}" type="presParOf" srcId="{BE4F2538-34B4-4C85-8E38-AFB15C5BDAC8}" destId="{0DFD94E7-02BA-4994-88B8-A049A709992C}" srcOrd="4" destOrd="0" presId="urn:microsoft.com/office/officeart/2005/8/layout/vProcess5"/>
    <dgm:cxn modelId="{802C447E-86C9-44F0-AFF4-34D85B2B0C47}" type="presParOf" srcId="{BE4F2538-34B4-4C85-8E38-AFB15C5BDAC8}" destId="{34E8B9F8-BBFD-4C01-91B4-20986FA3689B}" srcOrd="5" destOrd="0" presId="urn:microsoft.com/office/officeart/2005/8/layout/vProcess5"/>
    <dgm:cxn modelId="{F27D3A93-6AFB-4159-A176-862F8C9C8620}" type="presParOf" srcId="{BE4F2538-34B4-4C85-8E38-AFB15C5BDAC8}" destId="{D63ECAD1-F490-48AD-858B-708E63E1877A}" srcOrd="6" destOrd="0" presId="urn:microsoft.com/office/officeart/2005/8/layout/vProcess5"/>
    <dgm:cxn modelId="{A673877A-2E8C-4A67-AB50-4E7C4F8CB871}" type="presParOf" srcId="{BE4F2538-34B4-4C85-8E38-AFB15C5BDAC8}" destId="{A93CDAF7-2300-460F-BC57-BB4927A44E85}" srcOrd="7" destOrd="0" presId="urn:microsoft.com/office/officeart/2005/8/layout/vProcess5"/>
    <dgm:cxn modelId="{CF307179-59AC-4070-841D-54D25EFB316D}" type="presParOf" srcId="{BE4F2538-34B4-4C85-8E38-AFB15C5BDAC8}" destId="{27041EE6-E959-4923-B5E3-058AC6A16EF4}" srcOrd="8" destOrd="0" presId="urn:microsoft.com/office/officeart/2005/8/layout/vProcess5"/>
    <dgm:cxn modelId="{BCB3A0D2-A5B8-41E2-9C6C-5FB34FE1B5FA}" type="presParOf" srcId="{BE4F2538-34B4-4C85-8E38-AFB15C5BDAC8}" destId="{5985768A-3637-41F6-9E6B-DD75997AF699}" srcOrd="9" destOrd="0" presId="urn:microsoft.com/office/officeart/2005/8/layout/vProcess5"/>
    <dgm:cxn modelId="{C9A3025E-8799-4841-AE06-ED76A4C42496}" type="presParOf" srcId="{BE4F2538-34B4-4C85-8E38-AFB15C5BDAC8}" destId="{96D2E813-986D-4FBC-A02B-71F484813E11}" srcOrd="10" destOrd="0" presId="urn:microsoft.com/office/officeart/2005/8/layout/vProcess5"/>
    <dgm:cxn modelId="{1DE7CDAE-BEA2-49DE-BBE3-01B3E6EA874B}" type="presParOf" srcId="{BE4F2538-34B4-4C85-8E38-AFB15C5BDAC8}" destId="{96B361A0-6A98-457D-99AB-022C64883164}" srcOrd="11" destOrd="0" presId="urn:microsoft.com/office/officeart/2005/8/layout/vProcess5"/>
    <dgm:cxn modelId="{664B3689-CD82-4824-8D4A-77A05A83F862}" type="presParOf" srcId="{BE4F2538-34B4-4C85-8E38-AFB15C5BDAC8}" destId="{70B083FE-16BA-42EE-A800-74FF476BCBEF}" srcOrd="12" destOrd="0" presId="urn:microsoft.com/office/officeart/2005/8/layout/vProcess5"/>
    <dgm:cxn modelId="{91657D54-A361-463D-9126-E3BFA35AE568}" type="presParOf" srcId="{BE4F2538-34B4-4C85-8E38-AFB15C5BDAC8}" destId="{B963E5CF-92AB-44C4-AF49-D6DF5790C432}" srcOrd="13" destOrd="0" presId="urn:microsoft.com/office/officeart/2005/8/layout/vProcess5"/>
    <dgm:cxn modelId="{D0202DA9-8781-4D23-A2B9-3A0CAA05A639}" type="presParOf" srcId="{BE4F2538-34B4-4C85-8E38-AFB15C5BDAC8}" destId="{7E43DEA6-07F4-4645-A7DB-EB57868E60E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03BDF1-A276-4D4D-97CB-F7210E50FD09}" type="doc">
      <dgm:prSet loTypeId="urn:microsoft.com/office/officeart/2016/7/layout/VerticalHollowActionLis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E96582E-B81E-44F2-A976-FF249918AB24}">
      <dgm:prSet/>
      <dgm:spPr/>
      <dgm:t>
        <a:bodyPr/>
        <a:lstStyle/>
        <a:p>
          <a:r>
            <a:rPr lang="en-US"/>
            <a:t>Planning</a:t>
          </a:r>
        </a:p>
      </dgm:t>
    </dgm:pt>
    <dgm:pt modelId="{1B1515E9-A8C9-4593-BA0A-3DFF3A9873C9}" type="parTrans" cxnId="{647673B7-2F8E-4EFA-A8B6-22C8C35DBBC8}">
      <dgm:prSet/>
      <dgm:spPr/>
      <dgm:t>
        <a:bodyPr/>
        <a:lstStyle/>
        <a:p>
          <a:endParaRPr lang="en-US"/>
        </a:p>
      </dgm:t>
    </dgm:pt>
    <dgm:pt modelId="{D100653E-8528-4F13-867B-2651A307051D}" type="sibTrans" cxnId="{647673B7-2F8E-4EFA-A8B6-22C8C35DBBC8}">
      <dgm:prSet/>
      <dgm:spPr/>
      <dgm:t>
        <a:bodyPr/>
        <a:lstStyle/>
        <a:p>
          <a:endParaRPr lang="en-US"/>
        </a:p>
      </dgm:t>
    </dgm:pt>
    <dgm:pt modelId="{B2DD80B4-6886-40D8-98E8-26C3157694AD}">
      <dgm:prSet/>
      <dgm:spPr/>
      <dgm:t>
        <a:bodyPr/>
        <a:lstStyle/>
        <a:p>
          <a:r>
            <a:rPr lang="en-US"/>
            <a:t>Planning for long-term care needs of spouse</a:t>
          </a:r>
        </a:p>
      </dgm:t>
    </dgm:pt>
    <dgm:pt modelId="{019C3F18-128C-4E53-9CA2-848B17FAC4EB}" type="parTrans" cxnId="{F308D77A-7045-4C93-B4CA-31044EBEF9F4}">
      <dgm:prSet/>
      <dgm:spPr/>
      <dgm:t>
        <a:bodyPr/>
        <a:lstStyle/>
        <a:p>
          <a:endParaRPr lang="en-US"/>
        </a:p>
      </dgm:t>
    </dgm:pt>
    <dgm:pt modelId="{72A8E7AB-789B-45D0-8C80-513F4DFE3F23}" type="sibTrans" cxnId="{F308D77A-7045-4C93-B4CA-31044EBEF9F4}">
      <dgm:prSet/>
      <dgm:spPr/>
      <dgm:t>
        <a:bodyPr/>
        <a:lstStyle/>
        <a:p>
          <a:endParaRPr lang="en-US"/>
        </a:p>
      </dgm:t>
    </dgm:pt>
    <dgm:pt modelId="{1944EBD2-72C3-43E2-9523-CDDF27F40100}">
      <dgm:prSet/>
      <dgm:spPr/>
      <dgm:t>
        <a:bodyPr/>
        <a:lstStyle/>
        <a:p>
          <a:r>
            <a:rPr lang="en-US"/>
            <a:t>Planning</a:t>
          </a:r>
        </a:p>
      </dgm:t>
    </dgm:pt>
    <dgm:pt modelId="{EC0CEE06-D1B1-4000-930F-97C31A68238C}" type="parTrans" cxnId="{DFFB3571-A79A-4249-8AC8-7BA889E33A8A}">
      <dgm:prSet/>
      <dgm:spPr/>
      <dgm:t>
        <a:bodyPr/>
        <a:lstStyle/>
        <a:p>
          <a:endParaRPr lang="en-US"/>
        </a:p>
      </dgm:t>
    </dgm:pt>
    <dgm:pt modelId="{B2F16741-C267-4883-8B7C-1D64D74EA064}" type="sibTrans" cxnId="{DFFB3571-A79A-4249-8AC8-7BA889E33A8A}">
      <dgm:prSet/>
      <dgm:spPr/>
      <dgm:t>
        <a:bodyPr/>
        <a:lstStyle/>
        <a:p>
          <a:endParaRPr lang="en-US"/>
        </a:p>
      </dgm:t>
    </dgm:pt>
    <dgm:pt modelId="{FCEA0FE5-090D-4CB9-9E7E-75D292530C5B}">
      <dgm:prSet/>
      <dgm:spPr/>
      <dgm:t>
        <a:bodyPr/>
        <a:lstStyle/>
        <a:p>
          <a:r>
            <a:rPr lang="en-US"/>
            <a:t>Planning for special needs family members</a:t>
          </a:r>
        </a:p>
      </dgm:t>
    </dgm:pt>
    <dgm:pt modelId="{F7C19E40-5D45-4EDC-883E-A8C3981A4B24}" type="parTrans" cxnId="{3D1CBFEB-B610-4095-B078-38FEDFE9B3D0}">
      <dgm:prSet/>
      <dgm:spPr/>
      <dgm:t>
        <a:bodyPr/>
        <a:lstStyle/>
        <a:p>
          <a:endParaRPr lang="en-US"/>
        </a:p>
      </dgm:t>
    </dgm:pt>
    <dgm:pt modelId="{E8CE65A1-963C-4AFA-98FB-BAFAB157A1B9}" type="sibTrans" cxnId="{3D1CBFEB-B610-4095-B078-38FEDFE9B3D0}">
      <dgm:prSet/>
      <dgm:spPr/>
      <dgm:t>
        <a:bodyPr/>
        <a:lstStyle/>
        <a:p>
          <a:endParaRPr lang="en-US"/>
        </a:p>
      </dgm:t>
    </dgm:pt>
    <dgm:pt modelId="{D85F776D-8815-430E-B47B-7B8A3D7D6A3B}">
      <dgm:prSet/>
      <dgm:spPr/>
      <dgm:t>
        <a:bodyPr/>
        <a:lstStyle/>
        <a:p>
          <a:r>
            <a:rPr lang="en-US"/>
            <a:t>Planning</a:t>
          </a:r>
        </a:p>
      </dgm:t>
    </dgm:pt>
    <dgm:pt modelId="{478BC3FE-4C29-4B49-A731-8E0BAD3CD34B}" type="parTrans" cxnId="{4BD07CC1-C2FD-4A47-8D88-7601085FEF20}">
      <dgm:prSet/>
      <dgm:spPr/>
      <dgm:t>
        <a:bodyPr/>
        <a:lstStyle/>
        <a:p>
          <a:endParaRPr lang="en-US"/>
        </a:p>
      </dgm:t>
    </dgm:pt>
    <dgm:pt modelId="{4D8E89A2-6CF0-4AFC-9968-843E4B9FA1E0}" type="sibTrans" cxnId="{4BD07CC1-C2FD-4A47-8D88-7601085FEF20}">
      <dgm:prSet/>
      <dgm:spPr/>
      <dgm:t>
        <a:bodyPr/>
        <a:lstStyle/>
        <a:p>
          <a:endParaRPr lang="en-US"/>
        </a:p>
      </dgm:t>
    </dgm:pt>
    <dgm:pt modelId="{09BFED6E-5A7A-4A3B-8A81-B80C1EEA5F5D}">
      <dgm:prSet custT="1"/>
      <dgm:spPr/>
      <dgm:t>
        <a:bodyPr/>
        <a:lstStyle/>
        <a:p>
          <a:r>
            <a:rPr lang="en-US" sz="1800" dirty="0"/>
            <a:t>Planning for Charitable Giving</a:t>
          </a:r>
        </a:p>
      </dgm:t>
    </dgm:pt>
    <dgm:pt modelId="{22DF7BEC-8240-4284-B478-A80A4FE51CED}" type="parTrans" cxnId="{4CFED206-4FAA-4AAA-9F9C-1322174499FB}">
      <dgm:prSet/>
      <dgm:spPr/>
      <dgm:t>
        <a:bodyPr/>
        <a:lstStyle/>
        <a:p>
          <a:endParaRPr lang="en-US"/>
        </a:p>
      </dgm:t>
    </dgm:pt>
    <dgm:pt modelId="{6D8A87D6-C8AB-4E9B-BF0C-3A8CD55778A3}" type="sibTrans" cxnId="{4CFED206-4FAA-4AAA-9F9C-1322174499FB}">
      <dgm:prSet/>
      <dgm:spPr/>
      <dgm:t>
        <a:bodyPr/>
        <a:lstStyle/>
        <a:p>
          <a:endParaRPr lang="en-US"/>
        </a:p>
      </dgm:t>
    </dgm:pt>
    <dgm:pt modelId="{AB91C2AA-B31A-486C-B039-6F229470BF02}">
      <dgm:prSet custT="1"/>
      <dgm:spPr/>
      <dgm:t>
        <a:bodyPr/>
        <a:lstStyle/>
        <a:p>
          <a:r>
            <a:rPr lang="en-US" sz="1200" dirty="0"/>
            <a:t>Direct gifting</a:t>
          </a:r>
        </a:p>
      </dgm:t>
    </dgm:pt>
    <dgm:pt modelId="{13B2BF0D-EFBF-4BBE-85AA-99856DE830C1}" type="parTrans" cxnId="{1491DBE7-ED73-4EF3-9041-DF9320070348}">
      <dgm:prSet/>
      <dgm:spPr/>
      <dgm:t>
        <a:bodyPr/>
        <a:lstStyle/>
        <a:p>
          <a:endParaRPr lang="en-US"/>
        </a:p>
      </dgm:t>
    </dgm:pt>
    <dgm:pt modelId="{5E2D23ED-DCE7-4AE6-97E1-0A6C4B61396D}" type="sibTrans" cxnId="{1491DBE7-ED73-4EF3-9041-DF9320070348}">
      <dgm:prSet/>
      <dgm:spPr/>
      <dgm:t>
        <a:bodyPr/>
        <a:lstStyle/>
        <a:p>
          <a:endParaRPr lang="en-US"/>
        </a:p>
      </dgm:t>
    </dgm:pt>
    <dgm:pt modelId="{218E34D9-695A-40AB-92FF-3946A905E05D}">
      <dgm:prSet custT="1"/>
      <dgm:spPr/>
      <dgm:t>
        <a:bodyPr/>
        <a:lstStyle/>
        <a:p>
          <a:r>
            <a:rPr lang="en-US" sz="1200" dirty="0"/>
            <a:t>Charitable Remainder Trusts</a:t>
          </a:r>
        </a:p>
      </dgm:t>
    </dgm:pt>
    <dgm:pt modelId="{46C7566F-225C-4593-9485-76364A11BAF0}" type="parTrans" cxnId="{089588F8-E027-4010-9FD4-530C94335322}">
      <dgm:prSet/>
      <dgm:spPr/>
      <dgm:t>
        <a:bodyPr/>
        <a:lstStyle/>
        <a:p>
          <a:endParaRPr lang="en-US"/>
        </a:p>
      </dgm:t>
    </dgm:pt>
    <dgm:pt modelId="{AA171195-6298-4DAF-8BA0-B39CC753984C}" type="sibTrans" cxnId="{089588F8-E027-4010-9FD4-530C94335322}">
      <dgm:prSet/>
      <dgm:spPr/>
      <dgm:t>
        <a:bodyPr/>
        <a:lstStyle/>
        <a:p>
          <a:endParaRPr lang="en-US"/>
        </a:p>
      </dgm:t>
    </dgm:pt>
    <dgm:pt modelId="{FDB30CBE-584D-43D9-B484-08A23A7ACC73}">
      <dgm:prSet custT="1"/>
      <dgm:spPr/>
      <dgm:t>
        <a:bodyPr/>
        <a:lstStyle/>
        <a:p>
          <a:r>
            <a:rPr lang="en-US" sz="1200" dirty="0"/>
            <a:t>Charitable Gift Annuity</a:t>
          </a:r>
        </a:p>
      </dgm:t>
    </dgm:pt>
    <dgm:pt modelId="{3071A2E8-BDD0-4433-8E8C-0ACEC69985AD}" type="parTrans" cxnId="{72BD08F3-9BB5-4DCB-88EE-1F535AFE8B68}">
      <dgm:prSet/>
      <dgm:spPr/>
      <dgm:t>
        <a:bodyPr/>
        <a:lstStyle/>
        <a:p>
          <a:endParaRPr lang="en-US"/>
        </a:p>
      </dgm:t>
    </dgm:pt>
    <dgm:pt modelId="{6D1B8404-9738-4309-81C4-2645FA4B13C4}" type="sibTrans" cxnId="{72BD08F3-9BB5-4DCB-88EE-1F535AFE8B68}">
      <dgm:prSet/>
      <dgm:spPr/>
      <dgm:t>
        <a:bodyPr/>
        <a:lstStyle/>
        <a:p>
          <a:endParaRPr lang="en-US"/>
        </a:p>
      </dgm:t>
    </dgm:pt>
    <dgm:pt modelId="{32D469CC-C5EB-42E9-958F-DBF06E28BBAE}">
      <dgm:prSet custT="1"/>
      <dgm:spPr/>
      <dgm:t>
        <a:bodyPr/>
        <a:lstStyle/>
        <a:p>
          <a:endParaRPr lang="en-US" sz="1200" dirty="0"/>
        </a:p>
      </dgm:t>
    </dgm:pt>
    <dgm:pt modelId="{F5DDF193-7024-406C-9283-86F6F50FBD16}" type="parTrans" cxnId="{D1FFDA15-666A-427F-86CC-093821CE8BCF}">
      <dgm:prSet/>
      <dgm:spPr/>
      <dgm:t>
        <a:bodyPr/>
        <a:lstStyle/>
        <a:p>
          <a:endParaRPr lang="en-US"/>
        </a:p>
      </dgm:t>
    </dgm:pt>
    <dgm:pt modelId="{86551E7A-30F5-4836-8958-AEFC4693D128}" type="sibTrans" cxnId="{D1FFDA15-666A-427F-86CC-093821CE8BCF}">
      <dgm:prSet/>
      <dgm:spPr/>
      <dgm:t>
        <a:bodyPr/>
        <a:lstStyle/>
        <a:p>
          <a:endParaRPr lang="en-US"/>
        </a:p>
      </dgm:t>
    </dgm:pt>
    <dgm:pt modelId="{9D44E2D2-6B00-4CB8-A405-1958AD6C11D9}">
      <dgm:prSet custT="1"/>
      <dgm:spPr/>
      <dgm:t>
        <a:bodyPr/>
        <a:lstStyle/>
        <a:p>
          <a:r>
            <a:rPr lang="en-US" sz="1200" dirty="0"/>
            <a:t>Use of IRA/401k Funds</a:t>
          </a:r>
        </a:p>
      </dgm:t>
    </dgm:pt>
    <dgm:pt modelId="{C2154CAC-98E4-4379-BC6F-7D08A8A1CF19}" type="parTrans" cxnId="{E1445F6D-D117-477C-918E-F93118F95F9D}">
      <dgm:prSet/>
      <dgm:spPr/>
      <dgm:t>
        <a:bodyPr/>
        <a:lstStyle/>
        <a:p>
          <a:endParaRPr lang="en-US"/>
        </a:p>
      </dgm:t>
    </dgm:pt>
    <dgm:pt modelId="{D7B4F7E2-6D5B-4797-AE16-EF45B022D3FB}" type="sibTrans" cxnId="{E1445F6D-D117-477C-918E-F93118F95F9D}">
      <dgm:prSet/>
      <dgm:spPr/>
      <dgm:t>
        <a:bodyPr/>
        <a:lstStyle/>
        <a:p>
          <a:endParaRPr lang="en-US"/>
        </a:p>
      </dgm:t>
    </dgm:pt>
    <dgm:pt modelId="{A80BA944-1797-4CB0-8B73-7BF28966E5C9}" type="pres">
      <dgm:prSet presAssocID="{CA03BDF1-A276-4D4D-97CB-F7210E50FD09}" presName="Name0" presStyleCnt="0">
        <dgm:presLayoutVars>
          <dgm:dir/>
          <dgm:animLvl val="lvl"/>
          <dgm:resizeHandles val="exact"/>
        </dgm:presLayoutVars>
      </dgm:prSet>
      <dgm:spPr/>
    </dgm:pt>
    <dgm:pt modelId="{6A5CA471-BA8D-493B-906E-47338DB7B35B}" type="pres">
      <dgm:prSet presAssocID="{2E96582E-B81E-44F2-A976-FF249918AB24}" presName="linNode" presStyleCnt="0"/>
      <dgm:spPr/>
    </dgm:pt>
    <dgm:pt modelId="{37D7AC9C-F25F-4E16-9FB1-9CD1562B222F}" type="pres">
      <dgm:prSet presAssocID="{2E96582E-B81E-44F2-A976-FF249918AB24}" presName="parentText" presStyleLbl="solidFgAcc1" presStyleIdx="0" presStyleCnt="3">
        <dgm:presLayoutVars>
          <dgm:chMax val="1"/>
          <dgm:bulletEnabled/>
        </dgm:presLayoutVars>
      </dgm:prSet>
      <dgm:spPr/>
    </dgm:pt>
    <dgm:pt modelId="{A1E8E3C5-3993-40BB-B4B9-6F2F6DDAB1C2}" type="pres">
      <dgm:prSet presAssocID="{2E96582E-B81E-44F2-A976-FF249918AB24}" presName="descendantText" presStyleLbl="alignNode1" presStyleIdx="0" presStyleCnt="3">
        <dgm:presLayoutVars>
          <dgm:bulletEnabled/>
        </dgm:presLayoutVars>
      </dgm:prSet>
      <dgm:spPr/>
    </dgm:pt>
    <dgm:pt modelId="{433E1FBA-FF2F-449F-901E-20DA5F80130C}" type="pres">
      <dgm:prSet presAssocID="{D100653E-8528-4F13-867B-2651A307051D}" presName="sp" presStyleCnt="0"/>
      <dgm:spPr/>
    </dgm:pt>
    <dgm:pt modelId="{402C9C42-1F7B-4D08-A078-2D2C9E2E9199}" type="pres">
      <dgm:prSet presAssocID="{1944EBD2-72C3-43E2-9523-CDDF27F40100}" presName="linNode" presStyleCnt="0"/>
      <dgm:spPr/>
    </dgm:pt>
    <dgm:pt modelId="{C8B5F174-E6CE-4F9A-9DC1-21088FB5D14C}" type="pres">
      <dgm:prSet presAssocID="{1944EBD2-72C3-43E2-9523-CDDF27F40100}" presName="parentText" presStyleLbl="solidFgAcc1" presStyleIdx="1" presStyleCnt="3">
        <dgm:presLayoutVars>
          <dgm:chMax val="1"/>
          <dgm:bulletEnabled/>
        </dgm:presLayoutVars>
      </dgm:prSet>
      <dgm:spPr/>
    </dgm:pt>
    <dgm:pt modelId="{4EC7D185-D467-46F4-8DBB-CCE2C9B08C45}" type="pres">
      <dgm:prSet presAssocID="{1944EBD2-72C3-43E2-9523-CDDF27F40100}" presName="descendantText" presStyleLbl="alignNode1" presStyleIdx="1" presStyleCnt="3">
        <dgm:presLayoutVars>
          <dgm:bulletEnabled/>
        </dgm:presLayoutVars>
      </dgm:prSet>
      <dgm:spPr/>
    </dgm:pt>
    <dgm:pt modelId="{B0BCE10A-7DE9-4546-97C8-74BB407C82BD}" type="pres">
      <dgm:prSet presAssocID="{B2F16741-C267-4883-8B7C-1D64D74EA064}" presName="sp" presStyleCnt="0"/>
      <dgm:spPr/>
    </dgm:pt>
    <dgm:pt modelId="{17D77F87-18F8-4327-9DD6-631CAB15D594}" type="pres">
      <dgm:prSet presAssocID="{D85F776D-8815-430E-B47B-7B8A3D7D6A3B}" presName="linNode" presStyleCnt="0"/>
      <dgm:spPr/>
    </dgm:pt>
    <dgm:pt modelId="{FF5A817B-A1EF-48AA-81EC-364F4E669021}" type="pres">
      <dgm:prSet presAssocID="{D85F776D-8815-430E-B47B-7B8A3D7D6A3B}" presName="parentText" presStyleLbl="solidFgAcc1" presStyleIdx="2" presStyleCnt="3">
        <dgm:presLayoutVars>
          <dgm:chMax val="1"/>
          <dgm:bulletEnabled/>
        </dgm:presLayoutVars>
      </dgm:prSet>
      <dgm:spPr/>
    </dgm:pt>
    <dgm:pt modelId="{92E43DE4-994B-49B9-8104-84D48F7DD318}" type="pres">
      <dgm:prSet presAssocID="{D85F776D-8815-430E-B47B-7B8A3D7D6A3B}" presName="descendantText" presStyleLbl="alignNode1" presStyleIdx="2" presStyleCnt="3" custLinFactNeighborX="-6464" custLinFactNeighborY="7334">
        <dgm:presLayoutVars>
          <dgm:bulletEnabled/>
        </dgm:presLayoutVars>
      </dgm:prSet>
      <dgm:spPr/>
    </dgm:pt>
  </dgm:ptLst>
  <dgm:cxnLst>
    <dgm:cxn modelId="{4CFED206-4FAA-4AAA-9F9C-1322174499FB}" srcId="{D85F776D-8815-430E-B47B-7B8A3D7D6A3B}" destId="{09BFED6E-5A7A-4A3B-8A81-B80C1EEA5F5D}" srcOrd="0" destOrd="0" parTransId="{22DF7BEC-8240-4284-B478-A80A4FE51CED}" sibTransId="{6D8A87D6-C8AB-4E9B-BF0C-3A8CD55778A3}"/>
    <dgm:cxn modelId="{3DA28C0E-E585-47B3-AC44-C2F3AB096FD0}" type="presOf" srcId="{32D469CC-C5EB-42E9-958F-DBF06E28BBAE}" destId="{92E43DE4-994B-49B9-8104-84D48F7DD318}" srcOrd="0" destOrd="5" presId="urn:microsoft.com/office/officeart/2016/7/layout/VerticalHollowActionList"/>
    <dgm:cxn modelId="{D1FFDA15-666A-427F-86CC-093821CE8BCF}" srcId="{09BFED6E-5A7A-4A3B-8A81-B80C1EEA5F5D}" destId="{32D469CC-C5EB-42E9-958F-DBF06E28BBAE}" srcOrd="4" destOrd="0" parTransId="{F5DDF193-7024-406C-9283-86F6F50FBD16}" sibTransId="{86551E7A-30F5-4836-8958-AEFC4693D128}"/>
    <dgm:cxn modelId="{62322C42-359D-43F4-9D00-FAD02D5F9751}" type="presOf" srcId="{218E34D9-695A-40AB-92FF-3946A905E05D}" destId="{92E43DE4-994B-49B9-8104-84D48F7DD318}" srcOrd="0" destOrd="2" presId="urn:microsoft.com/office/officeart/2016/7/layout/VerticalHollowActionList"/>
    <dgm:cxn modelId="{E1445F6D-D117-477C-918E-F93118F95F9D}" srcId="{09BFED6E-5A7A-4A3B-8A81-B80C1EEA5F5D}" destId="{9D44E2D2-6B00-4CB8-A405-1958AD6C11D9}" srcOrd="3" destOrd="0" parTransId="{C2154CAC-98E4-4379-BC6F-7D08A8A1CF19}" sibTransId="{D7B4F7E2-6D5B-4797-AE16-EF45B022D3FB}"/>
    <dgm:cxn modelId="{A9FE686D-C0B4-4337-B3EC-637B734AB425}" type="presOf" srcId="{B2DD80B4-6886-40D8-98E8-26C3157694AD}" destId="{A1E8E3C5-3993-40BB-B4B9-6F2F6DDAB1C2}" srcOrd="0" destOrd="0" presId="urn:microsoft.com/office/officeart/2016/7/layout/VerticalHollowActionList"/>
    <dgm:cxn modelId="{39724E6D-6380-4342-89E9-D0F8954B589F}" type="presOf" srcId="{CA03BDF1-A276-4D4D-97CB-F7210E50FD09}" destId="{A80BA944-1797-4CB0-8B73-7BF28966E5C9}" srcOrd="0" destOrd="0" presId="urn:microsoft.com/office/officeart/2016/7/layout/VerticalHollowActionList"/>
    <dgm:cxn modelId="{DFFB3571-A79A-4249-8AC8-7BA889E33A8A}" srcId="{CA03BDF1-A276-4D4D-97CB-F7210E50FD09}" destId="{1944EBD2-72C3-43E2-9523-CDDF27F40100}" srcOrd="1" destOrd="0" parTransId="{EC0CEE06-D1B1-4000-930F-97C31A68238C}" sibTransId="{B2F16741-C267-4883-8B7C-1D64D74EA064}"/>
    <dgm:cxn modelId="{83465155-4233-45C0-8EAB-D6FBE3B79E34}" type="presOf" srcId="{D85F776D-8815-430E-B47B-7B8A3D7D6A3B}" destId="{FF5A817B-A1EF-48AA-81EC-364F4E669021}" srcOrd="0" destOrd="0" presId="urn:microsoft.com/office/officeart/2016/7/layout/VerticalHollowActionList"/>
    <dgm:cxn modelId="{F308D77A-7045-4C93-B4CA-31044EBEF9F4}" srcId="{2E96582E-B81E-44F2-A976-FF249918AB24}" destId="{B2DD80B4-6886-40D8-98E8-26C3157694AD}" srcOrd="0" destOrd="0" parTransId="{019C3F18-128C-4E53-9CA2-848B17FAC4EB}" sibTransId="{72A8E7AB-789B-45D0-8C80-513F4DFE3F23}"/>
    <dgm:cxn modelId="{5C954387-9490-49C8-B758-B9F6A0A112A5}" type="presOf" srcId="{AB91C2AA-B31A-486C-B039-6F229470BF02}" destId="{92E43DE4-994B-49B9-8104-84D48F7DD318}" srcOrd="0" destOrd="1" presId="urn:microsoft.com/office/officeart/2016/7/layout/VerticalHollowActionList"/>
    <dgm:cxn modelId="{60C9508A-3F5E-4797-8D4D-9C9271DD6B84}" type="presOf" srcId="{FDB30CBE-584D-43D9-B484-08A23A7ACC73}" destId="{92E43DE4-994B-49B9-8104-84D48F7DD318}" srcOrd="0" destOrd="3" presId="urn:microsoft.com/office/officeart/2016/7/layout/VerticalHollowActionList"/>
    <dgm:cxn modelId="{6042818A-D615-49F0-9D7A-BCCACB664544}" type="presOf" srcId="{2E96582E-B81E-44F2-A976-FF249918AB24}" destId="{37D7AC9C-F25F-4E16-9FB1-9CD1562B222F}" srcOrd="0" destOrd="0" presId="urn:microsoft.com/office/officeart/2016/7/layout/VerticalHollowActionList"/>
    <dgm:cxn modelId="{647673B7-2F8E-4EFA-A8B6-22C8C35DBBC8}" srcId="{CA03BDF1-A276-4D4D-97CB-F7210E50FD09}" destId="{2E96582E-B81E-44F2-A976-FF249918AB24}" srcOrd="0" destOrd="0" parTransId="{1B1515E9-A8C9-4593-BA0A-3DFF3A9873C9}" sibTransId="{D100653E-8528-4F13-867B-2651A307051D}"/>
    <dgm:cxn modelId="{4BD07CC1-C2FD-4A47-8D88-7601085FEF20}" srcId="{CA03BDF1-A276-4D4D-97CB-F7210E50FD09}" destId="{D85F776D-8815-430E-B47B-7B8A3D7D6A3B}" srcOrd="2" destOrd="0" parTransId="{478BC3FE-4C29-4B49-A731-8E0BAD3CD34B}" sibTransId="{4D8E89A2-6CF0-4AFC-9968-843E4B9FA1E0}"/>
    <dgm:cxn modelId="{F8DF7DCB-1168-447C-B9FD-3793E67E9E55}" type="presOf" srcId="{9D44E2D2-6B00-4CB8-A405-1958AD6C11D9}" destId="{92E43DE4-994B-49B9-8104-84D48F7DD318}" srcOrd="0" destOrd="4" presId="urn:microsoft.com/office/officeart/2016/7/layout/VerticalHollowActionList"/>
    <dgm:cxn modelId="{EF78AAE0-39EE-482D-BD4A-7F7D7434AE6E}" type="presOf" srcId="{09BFED6E-5A7A-4A3B-8A81-B80C1EEA5F5D}" destId="{92E43DE4-994B-49B9-8104-84D48F7DD318}" srcOrd="0" destOrd="0" presId="urn:microsoft.com/office/officeart/2016/7/layout/VerticalHollowActionList"/>
    <dgm:cxn modelId="{17FBFCE2-7B49-4874-84AA-727D6C68BF6B}" type="presOf" srcId="{1944EBD2-72C3-43E2-9523-CDDF27F40100}" destId="{C8B5F174-E6CE-4F9A-9DC1-21088FB5D14C}" srcOrd="0" destOrd="0" presId="urn:microsoft.com/office/officeart/2016/7/layout/VerticalHollowActionList"/>
    <dgm:cxn modelId="{1491DBE7-ED73-4EF3-9041-DF9320070348}" srcId="{09BFED6E-5A7A-4A3B-8A81-B80C1EEA5F5D}" destId="{AB91C2AA-B31A-486C-B039-6F229470BF02}" srcOrd="0" destOrd="0" parTransId="{13B2BF0D-EFBF-4BBE-85AA-99856DE830C1}" sibTransId="{5E2D23ED-DCE7-4AE6-97E1-0A6C4B61396D}"/>
    <dgm:cxn modelId="{3D1CBFEB-B610-4095-B078-38FEDFE9B3D0}" srcId="{1944EBD2-72C3-43E2-9523-CDDF27F40100}" destId="{FCEA0FE5-090D-4CB9-9E7E-75D292530C5B}" srcOrd="0" destOrd="0" parTransId="{F7C19E40-5D45-4EDC-883E-A8C3981A4B24}" sibTransId="{E8CE65A1-963C-4AFA-98FB-BAFAB157A1B9}"/>
    <dgm:cxn modelId="{B602E8F2-7DB2-48FC-B897-C16F00FFB628}" type="presOf" srcId="{FCEA0FE5-090D-4CB9-9E7E-75D292530C5B}" destId="{4EC7D185-D467-46F4-8DBB-CCE2C9B08C45}" srcOrd="0" destOrd="0" presId="urn:microsoft.com/office/officeart/2016/7/layout/VerticalHollowActionList"/>
    <dgm:cxn modelId="{72BD08F3-9BB5-4DCB-88EE-1F535AFE8B68}" srcId="{09BFED6E-5A7A-4A3B-8A81-B80C1EEA5F5D}" destId="{FDB30CBE-584D-43D9-B484-08A23A7ACC73}" srcOrd="2" destOrd="0" parTransId="{3071A2E8-BDD0-4433-8E8C-0ACEC69985AD}" sibTransId="{6D1B8404-9738-4309-81C4-2645FA4B13C4}"/>
    <dgm:cxn modelId="{089588F8-E027-4010-9FD4-530C94335322}" srcId="{09BFED6E-5A7A-4A3B-8A81-B80C1EEA5F5D}" destId="{218E34D9-695A-40AB-92FF-3946A905E05D}" srcOrd="1" destOrd="0" parTransId="{46C7566F-225C-4593-9485-76364A11BAF0}" sibTransId="{AA171195-6298-4DAF-8BA0-B39CC753984C}"/>
    <dgm:cxn modelId="{8980370E-E259-4763-8D88-B11A86E2C620}" type="presParOf" srcId="{A80BA944-1797-4CB0-8B73-7BF28966E5C9}" destId="{6A5CA471-BA8D-493B-906E-47338DB7B35B}" srcOrd="0" destOrd="0" presId="urn:microsoft.com/office/officeart/2016/7/layout/VerticalHollowActionList"/>
    <dgm:cxn modelId="{0A10AC11-F494-461B-BA5C-5B872362729A}" type="presParOf" srcId="{6A5CA471-BA8D-493B-906E-47338DB7B35B}" destId="{37D7AC9C-F25F-4E16-9FB1-9CD1562B222F}" srcOrd="0" destOrd="0" presId="urn:microsoft.com/office/officeart/2016/7/layout/VerticalHollowActionList"/>
    <dgm:cxn modelId="{1D0E387D-25F3-4BC8-A0F9-67192E095514}" type="presParOf" srcId="{6A5CA471-BA8D-493B-906E-47338DB7B35B}" destId="{A1E8E3C5-3993-40BB-B4B9-6F2F6DDAB1C2}" srcOrd="1" destOrd="0" presId="urn:microsoft.com/office/officeart/2016/7/layout/VerticalHollowActionList"/>
    <dgm:cxn modelId="{B8A6CF77-2BC9-423D-B9B6-75B27F63F5AB}" type="presParOf" srcId="{A80BA944-1797-4CB0-8B73-7BF28966E5C9}" destId="{433E1FBA-FF2F-449F-901E-20DA5F80130C}" srcOrd="1" destOrd="0" presId="urn:microsoft.com/office/officeart/2016/7/layout/VerticalHollowActionList"/>
    <dgm:cxn modelId="{0FB70B88-770A-48DE-BE6A-C39EDCFB4067}" type="presParOf" srcId="{A80BA944-1797-4CB0-8B73-7BF28966E5C9}" destId="{402C9C42-1F7B-4D08-A078-2D2C9E2E9199}" srcOrd="2" destOrd="0" presId="urn:microsoft.com/office/officeart/2016/7/layout/VerticalHollowActionList"/>
    <dgm:cxn modelId="{96DB87DC-B770-475F-ACAF-8A37AA6706A2}" type="presParOf" srcId="{402C9C42-1F7B-4D08-A078-2D2C9E2E9199}" destId="{C8B5F174-E6CE-4F9A-9DC1-21088FB5D14C}" srcOrd="0" destOrd="0" presId="urn:microsoft.com/office/officeart/2016/7/layout/VerticalHollowActionList"/>
    <dgm:cxn modelId="{DAB6D742-6BE6-4BFC-A4D6-EC8657441BDB}" type="presParOf" srcId="{402C9C42-1F7B-4D08-A078-2D2C9E2E9199}" destId="{4EC7D185-D467-46F4-8DBB-CCE2C9B08C45}" srcOrd="1" destOrd="0" presId="urn:microsoft.com/office/officeart/2016/7/layout/VerticalHollowActionList"/>
    <dgm:cxn modelId="{A2761072-6AEC-495E-B4AC-27414528D5EA}" type="presParOf" srcId="{A80BA944-1797-4CB0-8B73-7BF28966E5C9}" destId="{B0BCE10A-7DE9-4546-97C8-74BB407C82BD}" srcOrd="3" destOrd="0" presId="urn:microsoft.com/office/officeart/2016/7/layout/VerticalHollowActionList"/>
    <dgm:cxn modelId="{13B9DC1E-F003-4946-AFFE-3776F3F66C5B}" type="presParOf" srcId="{A80BA944-1797-4CB0-8B73-7BF28966E5C9}" destId="{17D77F87-18F8-4327-9DD6-631CAB15D594}" srcOrd="4" destOrd="0" presId="urn:microsoft.com/office/officeart/2016/7/layout/VerticalHollowActionList"/>
    <dgm:cxn modelId="{54753989-C7C9-4457-89DD-383337DCE8E8}" type="presParOf" srcId="{17D77F87-18F8-4327-9DD6-631CAB15D594}" destId="{FF5A817B-A1EF-48AA-81EC-364F4E669021}" srcOrd="0" destOrd="0" presId="urn:microsoft.com/office/officeart/2016/7/layout/VerticalHollowActionList"/>
    <dgm:cxn modelId="{56FCA333-9CB9-46A7-8D55-B9908B264B73}" type="presParOf" srcId="{17D77F87-18F8-4327-9DD6-631CAB15D594}" destId="{92E43DE4-994B-49B9-8104-84D48F7DD318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0E65BB-2D83-46E2-877A-821AD0CC9A0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A2808A4-BDE7-4F84-B28E-84FCE640C30F}">
      <dgm:prSet/>
      <dgm:spPr/>
      <dgm:t>
        <a:bodyPr/>
        <a:lstStyle/>
        <a:p>
          <a:r>
            <a:rPr lang="en-US"/>
            <a:t>Joint with spouse</a:t>
          </a:r>
        </a:p>
      </dgm:t>
    </dgm:pt>
    <dgm:pt modelId="{B7B5C4EF-9846-4BBA-9214-8465F55EB051}" type="parTrans" cxnId="{4F43DF03-BA30-45DA-A49A-5B04D52844D4}">
      <dgm:prSet/>
      <dgm:spPr/>
      <dgm:t>
        <a:bodyPr/>
        <a:lstStyle/>
        <a:p>
          <a:endParaRPr lang="en-US"/>
        </a:p>
      </dgm:t>
    </dgm:pt>
    <dgm:pt modelId="{786AEE4B-ED7B-426C-B23F-945D21EB83B0}" type="sibTrans" cxnId="{4F43DF03-BA30-45DA-A49A-5B04D52844D4}">
      <dgm:prSet/>
      <dgm:spPr/>
      <dgm:t>
        <a:bodyPr/>
        <a:lstStyle/>
        <a:p>
          <a:endParaRPr lang="en-US"/>
        </a:p>
      </dgm:t>
    </dgm:pt>
    <dgm:pt modelId="{6A266F80-8A67-417D-BAC0-D4414E945009}">
      <dgm:prSet/>
      <dgm:spPr/>
      <dgm:t>
        <a:bodyPr/>
        <a:lstStyle/>
        <a:p>
          <a:r>
            <a:rPr lang="en-US"/>
            <a:t>Limitations if only owned by one spouse</a:t>
          </a:r>
        </a:p>
      </dgm:t>
    </dgm:pt>
    <dgm:pt modelId="{71B1B400-70A0-4E18-B38F-33AE66DCA8FD}" type="parTrans" cxnId="{E9B2DD75-F603-4228-BA32-724234EBA92F}">
      <dgm:prSet/>
      <dgm:spPr/>
      <dgm:t>
        <a:bodyPr/>
        <a:lstStyle/>
        <a:p>
          <a:endParaRPr lang="en-US"/>
        </a:p>
      </dgm:t>
    </dgm:pt>
    <dgm:pt modelId="{F66B4AA3-6D53-495A-AFFA-153EB7AA5801}" type="sibTrans" cxnId="{E9B2DD75-F603-4228-BA32-724234EBA92F}">
      <dgm:prSet/>
      <dgm:spPr/>
      <dgm:t>
        <a:bodyPr/>
        <a:lstStyle/>
        <a:p>
          <a:endParaRPr lang="en-US"/>
        </a:p>
      </dgm:t>
    </dgm:pt>
    <dgm:pt modelId="{1F50677E-648F-4EAF-B2D8-A82D229E9CBC}">
      <dgm:prSet/>
      <dgm:spPr/>
      <dgm:t>
        <a:bodyPr/>
        <a:lstStyle/>
        <a:p>
          <a:r>
            <a:rPr lang="en-US"/>
            <a:t>Not part of but wrapped up in probate</a:t>
          </a:r>
        </a:p>
      </dgm:t>
    </dgm:pt>
    <dgm:pt modelId="{22265343-FA60-45AA-9FFA-255706405518}" type="parTrans" cxnId="{DEE7C0FB-08D0-4447-AF55-696BAA556FEE}">
      <dgm:prSet/>
      <dgm:spPr/>
      <dgm:t>
        <a:bodyPr/>
        <a:lstStyle/>
        <a:p>
          <a:endParaRPr lang="en-US"/>
        </a:p>
      </dgm:t>
    </dgm:pt>
    <dgm:pt modelId="{6E47E956-B190-4D01-B89D-9065A8DC2061}" type="sibTrans" cxnId="{DEE7C0FB-08D0-4447-AF55-696BAA556FEE}">
      <dgm:prSet/>
      <dgm:spPr/>
      <dgm:t>
        <a:bodyPr/>
        <a:lstStyle/>
        <a:p>
          <a:endParaRPr lang="en-US"/>
        </a:p>
      </dgm:t>
    </dgm:pt>
    <dgm:pt modelId="{3422934B-B891-4518-9134-B01AF974CC0F}">
      <dgm:prSet/>
      <dgm:spPr/>
      <dgm:t>
        <a:bodyPr/>
        <a:lstStyle/>
        <a:p>
          <a:r>
            <a:rPr lang="en-US"/>
            <a:t>Use of Lady Bird Deeds</a:t>
          </a:r>
        </a:p>
      </dgm:t>
    </dgm:pt>
    <dgm:pt modelId="{D5E9C15D-46FB-4023-BD01-E1018BFE1911}" type="parTrans" cxnId="{49A9787A-B53F-47BB-9939-8757A5F1E507}">
      <dgm:prSet/>
      <dgm:spPr/>
      <dgm:t>
        <a:bodyPr/>
        <a:lstStyle/>
        <a:p>
          <a:endParaRPr lang="en-US"/>
        </a:p>
      </dgm:t>
    </dgm:pt>
    <dgm:pt modelId="{98C04393-98EB-46A9-8D63-A2C899575C5F}" type="sibTrans" cxnId="{49A9787A-B53F-47BB-9939-8757A5F1E507}">
      <dgm:prSet/>
      <dgm:spPr/>
      <dgm:t>
        <a:bodyPr/>
        <a:lstStyle/>
        <a:p>
          <a:endParaRPr lang="en-US"/>
        </a:p>
      </dgm:t>
    </dgm:pt>
    <dgm:pt modelId="{BDC2098D-E5C5-4571-AAB4-00F886CF1E0F}" type="pres">
      <dgm:prSet presAssocID="{F30E65BB-2D83-46E2-877A-821AD0CC9A0F}" presName="linear" presStyleCnt="0">
        <dgm:presLayoutVars>
          <dgm:animLvl val="lvl"/>
          <dgm:resizeHandles val="exact"/>
        </dgm:presLayoutVars>
      </dgm:prSet>
      <dgm:spPr/>
    </dgm:pt>
    <dgm:pt modelId="{9AF8F13A-52AA-4162-900B-A28C728A8EDD}" type="pres">
      <dgm:prSet presAssocID="{1A2808A4-BDE7-4F84-B28E-84FCE640C30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30EC182-EA65-4EAF-B642-0E8754AF7C8A}" type="pres">
      <dgm:prSet presAssocID="{786AEE4B-ED7B-426C-B23F-945D21EB83B0}" presName="spacer" presStyleCnt="0"/>
      <dgm:spPr/>
    </dgm:pt>
    <dgm:pt modelId="{40F0837A-AC03-4FB0-832A-DBC6228BAABF}" type="pres">
      <dgm:prSet presAssocID="{6A266F80-8A67-417D-BAC0-D4414E94500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7C86F50-CFE0-41E6-AACC-F23C11B211F1}" type="pres">
      <dgm:prSet presAssocID="{F66B4AA3-6D53-495A-AFFA-153EB7AA5801}" presName="spacer" presStyleCnt="0"/>
      <dgm:spPr/>
    </dgm:pt>
    <dgm:pt modelId="{8B7DD7DB-0C2D-41A5-AFA0-8E0DE24038D5}" type="pres">
      <dgm:prSet presAssocID="{1F50677E-648F-4EAF-B2D8-A82D229E9CB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181DA66-2C6B-4F9E-9C1C-FF5511440291}" type="pres">
      <dgm:prSet presAssocID="{6E47E956-B190-4D01-B89D-9065A8DC2061}" presName="spacer" presStyleCnt="0"/>
      <dgm:spPr/>
    </dgm:pt>
    <dgm:pt modelId="{AEA0A2EB-BF50-42FC-99A4-491482D1068E}" type="pres">
      <dgm:prSet presAssocID="{3422934B-B891-4518-9134-B01AF974CC0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F43DF03-BA30-45DA-A49A-5B04D52844D4}" srcId="{F30E65BB-2D83-46E2-877A-821AD0CC9A0F}" destId="{1A2808A4-BDE7-4F84-B28E-84FCE640C30F}" srcOrd="0" destOrd="0" parTransId="{B7B5C4EF-9846-4BBA-9214-8465F55EB051}" sibTransId="{786AEE4B-ED7B-426C-B23F-945D21EB83B0}"/>
    <dgm:cxn modelId="{EED22422-BCB7-4FEE-9177-44898B8A4FFA}" type="presOf" srcId="{F30E65BB-2D83-46E2-877A-821AD0CC9A0F}" destId="{BDC2098D-E5C5-4571-AAB4-00F886CF1E0F}" srcOrd="0" destOrd="0" presId="urn:microsoft.com/office/officeart/2005/8/layout/vList2"/>
    <dgm:cxn modelId="{60DE6A4F-7415-4BB6-931A-E8E03D6706B5}" type="presOf" srcId="{1A2808A4-BDE7-4F84-B28E-84FCE640C30F}" destId="{9AF8F13A-52AA-4162-900B-A28C728A8EDD}" srcOrd="0" destOrd="0" presId="urn:microsoft.com/office/officeart/2005/8/layout/vList2"/>
    <dgm:cxn modelId="{6F41C052-364A-47E5-9D2B-B2EA3110EAC2}" type="presOf" srcId="{1F50677E-648F-4EAF-B2D8-A82D229E9CBC}" destId="{8B7DD7DB-0C2D-41A5-AFA0-8E0DE24038D5}" srcOrd="0" destOrd="0" presId="urn:microsoft.com/office/officeart/2005/8/layout/vList2"/>
    <dgm:cxn modelId="{E9B2DD75-F603-4228-BA32-724234EBA92F}" srcId="{F30E65BB-2D83-46E2-877A-821AD0CC9A0F}" destId="{6A266F80-8A67-417D-BAC0-D4414E945009}" srcOrd="1" destOrd="0" parTransId="{71B1B400-70A0-4E18-B38F-33AE66DCA8FD}" sibTransId="{F66B4AA3-6D53-495A-AFFA-153EB7AA5801}"/>
    <dgm:cxn modelId="{49A9787A-B53F-47BB-9939-8757A5F1E507}" srcId="{F30E65BB-2D83-46E2-877A-821AD0CC9A0F}" destId="{3422934B-B891-4518-9134-B01AF974CC0F}" srcOrd="3" destOrd="0" parTransId="{D5E9C15D-46FB-4023-BD01-E1018BFE1911}" sibTransId="{98C04393-98EB-46A9-8D63-A2C899575C5F}"/>
    <dgm:cxn modelId="{7C52D38E-2D33-4849-84CD-9E8EFD7CC64D}" type="presOf" srcId="{6A266F80-8A67-417D-BAC0-D4414E945009}" destId="{40F0837A-AC03-4FB0-832A-DBC6228BAABF}" srcOrd="0" destOrd="0" presId="urn:microsoft.com/office/officeart/2005/8/layout/vList2"/>
    <dgm:cxn modelId="{4D2BBFB3-7338-4A9F-8F99-055C52F7B186}" type="presOf" srcId="{3422934B-B891-4518-9134-B01AF974CC0F}" destId="{AEA0A2EB-BF50-42FC-99A4-491482D1068E}" srcOrd="0" destOrd="0" presId="urn:microsoft.com/office/officeart/2005/8/layout/vList2"/>
    <dgm:cxn modelId="{DEE7C0FB-08D0-4447-AF55-696BAA556FEE}" srcId="{F30E65BB-2D83-46E2-877A-821AD0CC9A0F}" destId="{1F50677E-648F-4EAF-B2D8-A82D229E9CBC}" srcOrd="2" destOrd="0" parTransId="{22265343-FA60-45AA-9FFA-255706405518}" sibTransId="{6E47E956-B190-4D01-B89D-9065A8DC2061}"/>
    <dgm:cxn modelId="{901FA828-1190-4FD6-B0E0-CF6BA5AB0E92}" type="presParOf" srcId="{BDC2098D-E5C5-4571-AAB4-00F886CF1E0F}" destId="{9AF8F13A-52AA-4162-900B-A28C728A8EDD}" srcOrd="0" destOrd="0" presId="urn:microsoft.com/office/officeart/2005/8/layout/vList2"/>
    <dgm:cxn modelId="{9E73704E-F4A9-444F-AB0C-FA6A7C40E37B}" type="presParOf" srcId="{BDC2098D-E5C5-4571-AAB4-00F886CF1E0F}" destId="{730EC182-EA65-4EAF-B642-0E8754AF7C8A}" srcOrd="1" destOrd="0" presId="urn:microsoft.com/office/officeart/2005/8/layout/vList2"/>
    <dgm:cxn modelId="{E30AC40D-8FAB-46BD-9992-86B6102A2D8C}" type="presParOf" srcId="{BDC2098D-E5C5-4571-AAB4-00F886CF1E0F}" destId="{40F0837A-AC03-4FB0-832A-DBC6228BAABF}" srcOrd="2" destOrd="0" presId="urn:microsoft.com/office/officeart/2005/8/layout/vList2"/>
    <dgm:cxn modelId="{049D8991-EBE6-44CE-860C-AFF9115C34C2}" type="presParOf" srcId="{BDC2098D-E5C5-4571-AAB4-00F886CF1E0F}" destId="{C7C86F50-CFE0-41E6-AACC-F23C11B211F1}" srcOrd="3" destOrd="0" presId="urn:microsoft.com/office/officeart/2005/8/layout/vList2"/>
    <dgm:cxn modelId="{F0FBA8D1-7F63-4BDF-8225-EF823E08210F}" type="presParOf" srcId="{BDC2098D-E5C5-4571-AAB4-00F886CF1E0F}" destId="{8B7DD7DB-0C2D-41A5-AFA0-8E0DE24038D5}" srcOrd="4" destOrd="0" presId="urn:microsoft.com/office/officeart/2005/8/layout/vList2"/>
    <dgm:cxn modelId="{2EFB6104-A538-4B61-B1D5-E93719263977}" type="presParOf" srcId="{BDC2098D-E5C5-4571-AAB4-00F886CF1E0F}" destId="{E181DA66-2C6B-4F9E-9C1C-FF5511440291}" srcOrd="5" destOrd="0" presId="urn:microsoft.com/office/officeart/2005/8/layout/vList2"/>
    <dgm:cxn modelId="{1B2D942C-3DEA-4F8C-9D98-A69C3EF46D16}" type="presParOf" srcId="{BDC2098D-E5C5-4571-AAB4-00F886CF1E0F}" destId="{AEA0A2EB-BF50-42FC-99A4-491482D1068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681C69-FD76-4F1C-A1AD-368E10F7620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CFF20C3-D5E2-4C5C-B403-985DA2B4B425}">
      <dgm:prSet/>
      <dgm:spPr/>
      <dgm:t>
        <a:bodyPr/>
        <a:lstStyle/>
        <a:p>
          <a:r>
            <a:rPr lang="en-US" b="0" i="0" baseline="0" dirty="0"/>
            <a:t>Countable Asset Limit for an Individual:	</a:t>
          </a:r>
          <a:endParaRPr lang="en-US" dirty="0"/>
        </a:p>
      </dgm:t>
    </dgm:pt>
    <dgm:pt modelId="{35D77FF7-4D13-4B80-A972-A823619D7012}" type="parTrans" cxnId="{E9B620E8-1E48-4018-AA3D-3CF5B9344C42}">
      <dgm:prSet/>
      <dgm:spPr/>
      <dgm:t>
        <a:bodyPr/>
        <a:lstStyle/>
        <a:p>
          <a:endParaRPr lang="en-US"/>
        </a:p>
      </dgm:t>
    </dgm:pt>
    <dgm:pt modelId="{C6EFD935-6C2F-4EB2-807B-16BAF8D8D503}" type="sibTrans" cxnId="{E9B620E8-1E48-4018-AA3D-3CF5B9344C42}">
      <dgm:prSet/>
      <dgm:spPr/>
      <dgm:t>
        <a:bodyPr/>
        <a:lstStyle/>
        <a:p>
          <a:endParaRPr lang="en-US"/>
        </a:p>
      </dgm:t>
    </dgm:pt>
    <dgm:pt modelId="{4155752F-33E3-4A66-BFE5-D4C5F958D910}">
      <dgm:prSet/>
      <dgm:spPr/>
      <dgm:t>
        <a:bodyPr/>
        <a:lstStyle/>
        <a:p>
          <a:r>
            <a:rPr lang="en-US" b="1" i="0" baseline="0" dirty="0"/>
            <a:t>		$2,000</a:t>
          </a:r>
          <a:endParaRPr lang="en-US" dirty="0"/>
        </a:p>
      </dgm:t>
    </dgm:pt>
    <dgm:pt modelId="{12907DD2-8356-438B-BF7B-4CE12C26FA74}" type="parTrans" cxnId="{1521F28E-5A14-48F2-BC11-B2605033D5AF}">
      <dgm:prSet/>
      <dgm:spPr/>
      <dgm:t>
        <a:bodyPr/>
        <a:lstStyle/>
        <a:p>
          <a:endParaRPr lang="en-US"/>
        </a:p>
      </dgm:t>
    </dgm:pt>
    <dgm:pt modelId="{0AA46B0B-8D67-4E18-BCBC-D8BE369130F1}" type="sibTrans" cxnId="{1521F28E-5A14-48F2-BC11-B2605033D5AF}">
      <dgm:prSet/>
      <dgm:spPr/>
      <dgm:t>
        <a:bodyPr/>
        <a:lstStyle/>
        <a:p>
          <a:endParaRPr lang="en-US"/>
        </a:p>
      </dgm:t>
    </dgm:pt>
    <dgm:pt modelId="{72DD4812-42E4-495D-9B6F-C9166508B5E3}">
      <dgm:prSet/>
      <dgm:spPr/>
      <dgm:t>
        <a:bodyPr/>
        <a:lstStyle/>
        <a:p>
          <a:r>
            <a:rPr lang="en-US" b="0" i="0" baseline="0"/>
            <a:t>Community Spouse Resource Allowance:</a:t>
          </a:r>
          <a:endParaRPr lang="en-US"/>
        </a:p>
      </dgm:t>
    </dgm:pt>
    <dgm:pt modelId="{33763289-0C29-46EE-BB11-344E5E9089C4}" type="parTrans" cxnId="{A7038083-AD5B-4972-B0F0-E4676CFBB198}">
      <dgm:prSet/>
      <dgm:spPr/>
      <dgm:t>
        <a:bodyPr/>
        <a:lstStyle/>
        <a:p>
          <a:endParaRPr lang="en-US"/>
        </a:p>
      </dgm:t>
    </dgm:pt>
    <dgm:pt modelId="{A8EF145D-DFA0-41CF-9F66-13B0F04E6F62}" type="sibTrans" cxnId="{A7038083-AD5B-4972-B0F0-E4676CFBB198}">
      <dgm:prSet/>
      <dgm:spPr/>
      <dgm:t>
        <a:bodyPr/>
        <a:lstStyle/>
        <a:p>
          <a:endParaRPr lang="en-US"/>
        </a:p>
      </dgm:t>
    </dgm:pt>
    <dgm:pt modelId="{2C309FE7-52B9-4996-841C-A4735D4C15B1}">
      <dgm:prSet/>
      <dgm:spPr/>
      <dgm:t>
        <a:bodyPr/>
        <a:lstStyle/>
        <a:p>
          <a:r>
            <a:rPr lang="en-US" b="1" i="0" baseline="0" dirty="0"/>
            <a:t>		$157,920</a:t>
          </a:r>
          <a:endParaRPr lang="en-US" dirty="0"/>
        </a:p>
      </dgm:t>
    </dgm:pt>
    <dgm:pt modelId="{5B97B3CB-19EE-4BBC-ADD1-FCE483DC270A}" type="parTrans" cxnId="{5D2B8495-76F4-46B4-8FB1-341681B07E41}">
      <dgm:prSet/>
      <dgm:spPr/>
      <dgm:t>
        <a:bodyPr/>
        <a:lstStyle/>
        <a:p>
          <a:endParaRPr lang="en-US"/>
        </a:p>
      </dgm:t>
    </dgm:pt>
    <dgm:pt modelId="{E9DE5708-8220-41AF-AF8D-7DFAB4054002}" type="sibTrans" cxnId="{5D2B8495-76F4-46B4-8FB1-341681B07E41}">
      <dgm:prSet/>
      <dgm:spPr/>
      <dgm:t>
        <a:bodyPr/>
        <a:lstStyle/>
        <a:p>
          <a:endParaRPr lang="en-US"/>
        </a:p>
      </dgm:t>
    </dgm:pt>
    <dgm:pt modelId="{755C434C-343A-4291-B6E3-7C3095D0651E}">
      <dgm:prSet/>
      <dgm:spPr/>
      <dgm:t>
        <a:bodyPr/>
        <a:lstStyle/>
        <a:p>
          <a:r>
            <a:rPr lang="en-US"/>
            <a:t>Individual Income Limit</a:t>
          </a:r>
        </a:p>
      </dgm:t>
    </dgm:pt>
    <dgm:pt modelId="{788A6E67-1D1E-49D9-AA55-8722A22C1798}" type="parTrans" cxnId="{FEB5DF20-4C2A-4555-AB6C-2DB9430E7195}">
      <dgm:prSet/>
      <dgm:spPr/>
      <dgm:t>
        <a:bodyPr/>
        <a:lstStyle/>
        <a:p>
          <a:endParaRPr lang="en-US"/>
        </a:p>
      </dgm:t>
    </dgm:pt>
    <dgm:pt modelId="{191ACAE8-C9DE-4B5D-8EE2-1459EC8EE982}" type="sibTrans" cxnId="{FEB5DF20-4C2A-4555-AB6C-2DB9430E7195}">
      <dgm:prSet/>
      <dgm:spPr/>
      <dgm:t>
        <a:bodyPr/>
        <a:lstStyle/>
        <a:p>
          <a:endParaRPr lang="en-US"/>
        </a:p>
      </dgm:t>
    </dgm:pt>
    <dgm:pt modelId="{E1B0E164-6C64-4B2D-A70C-16FD44012697}">
      <dgm:prSet/>
      <dgm:spPr/>
      <dgm:t>
        <a:bodyPr/>
        <a:lstStyle/>
        <a:p>
          <a:r>
            <a:rPr lang="en-US" b="1" i="0" baseline="0" dirty="0"/>
            <a:t>		$2,901/month</a:t>
          </a:r>
          <a:endParaRPr lang="en-US" dirty="0"/>
        </a:p>
      </dgm:t>
    </dgm:pt>
    <dgm:pt modelId="{663B1ABF-763C-4806-A857-5156CD569412}" type="parTrans" cxnId="{A00B65B9-0494-4565-B10E-B45A6D68321D}">
      <dgm:prSet/>
      <dgm:spPr/>
      <dgm:t>
        <a:bodyPr/>
        <a:lstStyle/>
        <a:p>
          <a:endParaRPr lang="en-US"/>
        </a:p>
      </dgm:t>
    </dgm:pt>
    <dgm:pt modelId="{6E7DE63C-9BEC-4E71-93D0-FF593259B610}" type="sibTrans" cxnId="{A00B65B9-0494-4565-B10E-B45A6D68321D}">
      <dgm:prSet/>
      <dgm:spPr/>
      <dgm:t>
        <a:bodyPr/>
        <a:lstStyle/>
        <a:p>
          <a:endParaRPr lang="en-US"/>
        </a:p>
      </dgm:t>
    </dgm:pt>
    <dgm:pt modelId="{69E97AC0-C355-4278-B089-407E7DF6A744}" type="pres">
      <dgm:prSet presAssocID="{B8681C69-FD76-4F1C-A1AD-368E10F76203}" presName="linear" presStyleCnt="0">
        <dgm:presLayoutVars>
          <dgm:animLvl val="lvl"/>
          <dgm:resizeHandles val="exact"/>
        </dgm:presLayoutVars>
      </dgm:prSet>
      <dgm:spPr/>
    </dgm:pt>
    <dgm:pt modelId="{28E55AEF-9BE6-4851-B5AA-A1CF6EA06FF3}" type="pres">
      <dgm:prSet presAssocID="{6CFF20C3-D5E2-4C5C-B403-985DA2B4B42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FFA9800B-BF47-4993-8CD9-964B02CEA5DC}" type="pres">
      <dgm:prSet presAssocID="{C6EFD935-6C2F-4EB2-807B-16BAF8D8D503}" presName="spacer" presStyleCnt="0"/>
      <dgm:spPr/>
    </dgm:pt>
    <dgm:pt modelId="{FBC4D96C-F7B7-4565-99F3-E514F7FE6B43}" type="pres">
      <dgm:prSet presAssocID="{4155752F-33E3-4A66-BFE5-D4C5F958D91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2E4B5F9-F805-4A34-90C1-653D8ABCB936}" type="pres">
      <dgm:prSet presAssocID="{0AA46B0B-8D67-4E18-BCBC-D8BE369130F1}" presName="spacer" presStyleCnt="0"/>
      <dgm:spPr/>
    </dgm:pt>
    <dgm:pt modelId="{A5F58237-E32B-47C0-889D-AE23A2E9B10A}" type="pres">
      <dgm:prSet presAssocID="{72DD4812-42E4-495D-9B6F-C9166508B5E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A749644-5B1C-45DD-BF16-D6D79FBE24E6}" type="pres">
      <dgm:prSet presAssocID="{A8EF145D-DFA0-41CF-9F66-13B0F04E6F62}" presName="spacer" presStyleCnt="0"/>
      <dgm:spPr/>
    </dgm:pt>
    <dgm:pt modelId="{288BE8AA-8286-4A50-A0B8-AB7FB4EF7D95}" type="pres">
      <dgm:prSet presAssocID="{2C309FE7-52B9-4996-841C-A4735D4C15B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A6A8B0C-3EFD-44E5-8DC0-E9C35B190AED}" type="pres">
      <dgm:prSet presAssocID="{E9DE5708-8220-41AF-AF8D-7DFAB4054002}" presName="spacer" presStyleCnt="0"/>
      <dgm:spPr/>
    </dgm:pt>
    <dgm:pt modelId="{54797BAD-081F-439D-A1DA-0BDA443D4542}" type="pres">
      <dgm:prSet presAssocID="{755C434C-343A-4291-B6E3-7C3095D0651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1B8A3A2-A078-4880-89D4-E06635E27488}" type="pres">
      <dgm:prSet presAssocID="{191ACAE8-C9DE-4B5D-8EE2-1459EC8EE982}" presName="spacer" presStyleCnt="0"/>
      <dgm:spPr/>
    </dgm:pt>
    <dgm:pt modelId="{C242D4D7-5951-4B20-B8BC-4A0FAA5E42DE}" type="pres">
      <dgm:prSet presAssocID="{E1B0E164-6C64-4B2D-A70C-16FD4401269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EB5DF20-4C2A-4555-AB6C-2DB9430E7195}" srcId="{B8681C69-FD76-4F1C-A1AD-368E10F76203}" destId="{755C434C-343A-4291-B6E3-7C3095D0651E}" srcOrd="4" destOrd="0" parTransId="{788A6E67-1D1E-49D9-AA55-8722A22C1798}" sibTransId="{191ACAE8-C9DE-4B5D-8EE2-1459EC8EE982}"/>
    <dgm:cxn modelId="{DDE46147-D9F6-4368-8D23-1A8E23ECFEED}" type="presOf" srcId="{E1B0E164-6C64-4B2D-A70C-16FD44012697}" destId="{C242D4D7-5951-4B20-B8BC-4A0FAA5E42DE}" srcOrd="0" destOrd="0" presId="urn:microsoft.com/office/officeart/2005/8/layout/vList2"/>
    <dgm:cxn modelId="{3F90AE7E-79EA-47B6-9EBA-0F7F5C3586E2}" type="presOf" srcId="{4155752F-33E3-4A66-BFE5-D4C5F958D910}" destId="{FBC4D96C-F7B7-4565-99F3-E514F7FE6B43}" srcOrd="0" destOrd="0" presId="urn:microsoft.com/office/officeart/2005/8/layout/vList2"/>
    <dgm:cxn modelId="{A7038083-AD5B-4972-B0F0-E4676CFBB198}" srcId="{B8681C69-FD76-4F1C-A1AD-368E10F76203}" destId="{72DD4812-42E4-495D-9B6F-C9166508B5E3}" srcOrd="2" destOrd="0" parTransId="{33763289-0C29-46EE-BB11-344E5E9089C4}" sibTransId="{A8EF145D-DFA0-41CF-9F66-13B0F04E6F62}"/>
    <dgm:cxn modelId="{49A3FE89-68DD-4DA7-8EFB-F58C90D17BA1}" type="presOf" srcId="{B8681C69-FD76-4F1C-A1AD-368E10F76203}" destId="{69E97AC0-C355-4278-B089-407E7DF6A744}" srcOrd="0" destOrd="0" presId="urn:microsoft.com/office/officeart/2005/8/layout/vList2"/>
    <dgm:cxn modelId="{1521F28E-5A14-48F2-BC11-B2605033D5AF}" srcId="{B8681C69-FD76-4F1C-A1AD-368E10F76203}" destId="{4155752F-33E3-4A66-BFE5-D4C5F958D910}" srcOrd="1" destOrd="0" parTransId="{12907DD2-8356-438B-BF7B-4CE12C26FA74}" sibTransId="{0AA46B0B-8D67-4E18-BCBC-D8BE369130F1}"/>
    <dgm:cxn modelId="{5D2B8495-76F4-46B4-8FB1-341681B07E41}" srcId="{B8681C69-FD76-4F1C-A1AD-368E10F76203}" destId="{2C309FE7-52B9-4996-841C-A4735D4C15B1}" srcOrd="3" destOrd="0" parTransId="{5B97B3CB-19EE-4BBC-ADD1-FCE483DC270A}" sibTransId="{E9DE5708-8220-41AF-AF8D-7DFAB4054002}"/>
    <dgm:cxn modelId="{A00B65B9-0494-4565-B10E-B45A6D68321D}" srcId="{B8681C69-FD76-4F1C-A1AD-368E10F76203}" destId="{E1B0E164-6C64-4B2D-A70C-16FD44012697}" srcOrd="5" destOrd="0" parTransId="{663B1ABF-763C-4806-A857-5156CD569412}" sibTransId="{6E7DE63C-9BEC-4E71-93D0-FF593259B610}"/>
    <dgm:cxn modelId="{EBE636D8-19BB-49E5-BAAC-8D98834B89C4}" type="presOf" srcId="{2C309FE7-52B9-4996-841C-A4735D4C15B1}" destId="{288BE8AA-8286-4A50-A0B8-AB7FB4EF7D95}" srcOrd="0" destOrd="0" presId="urn:microsoft.com/office/officeart/2005/8/layout/vList2"/>
    <dgm:cxn modelId="{EDAA9EDB-0D68-4BD4-9A9C-78BE44F7D7FB}" type="presOf" srcId="{72DD4812-42E4-495D-9B6F-C9166508B5E3}" destId="{A5F58237-E32B-47C0-889D-AE23A2E9B10A}" srcOrd="0" destOrd="0" presId="urn:microsoft.com/office/officeart/2005/8/layout/vList2"/>
    <dgm:cxn modelId="{E9B620E8-1E48-4018-AA3D-3CF5B9344C42}" srcId="{B8681C69-FD76-4F1C-A1AD-368E10F76203}" destId="{6CFF20C3-D5E2-4C5C-B403-985DA2B4B425}" srcOrd="0" destOrd="0" parTransId="{35D77FF7-4D13-4B80-A972-A823619D7012}" sibTransId="{C6EFD935-6C2F-4EB2-807B-16BAF8D8D503}"/>
    <dgm:cxn modelId="{911AC4E9-8490-4244-A43D-44B7E3E82ED3}" type="presOf" srcId="{6CFF20C3-D5E2-4C5C-B403-985DA2B4B425}" destId="{28E55AEF-9BE6-4851-B5AA-A1CF6EA06FF3}" srcOrd="0" destOrd="0" presId="urn:microsoft.com/office/officeart/2005/8/layout/vList2"/>
    <dgm:cxn modelId="{B300D4EE-4CA9-4B70-BD07-1CE8A58F1E68}" type="presOf" srcId="{755C434C-343A-4291-B6E3-7C3095D0651E}" destId="{54797BAD-081F-439D-A1DA-0BDA443D4542}" srcOrd="0" destOrd="0" presId="urn:microsoft.com/office/officeart/2005/8/layout/vList2"/>
    <dgm:cxn modelId="{0F3EC6AA-61C7-48E9-A98C-8C6CB9109B02}" type="presParOf" srcId="{69E97AC0-C355-4278-B089-407E7DF6A744}" destId="{28E55AEF-9BE6-4851-B5AA-A1CF6EA06FF3}" srcOrd="0" destOrd="0" presId="urn:microsoft.com/office/officeart/2005/8/layout/vList2"/>
    <dgm:cxn modelId="{ABB88874-7742-4909-9119-81FE948EE730}" type="presParOf" srcId="{69E97AC0-C355-4278-B089-407E7DF6A744}" destId="{FFA9800B-BF47-4993-8CD9-964B02CEA5DC}" srcOrd="1" destOrd="0" presId="urn:microsoft.com/office/officeart/2005/8/layout/vList2"/>
    <dgm:cxn modelId="{833F0D72-CDD4-41A3-B665-3884FE735D6F}" type="presParOf" srcId="{69E97AC0-C355-4278-B089-407E7DF6A744}" destId="{FBC4D96C-F7B7-4565-99F3-E514F7FE6B43}" srcOrd="2" destOrd="0" presId="urn:microsoft.com/office/officeart/2005/8/layout/vList2"/>
    <dgm:cxn modelId="{9006465D-5B83-4CE7-AC48-A18E10A3DA65}" type="presParOf" srcId="{69E97AC0-C355-4278-B089-407E7DF6A744}" destId="{02E4B5F9-F805-4A34-90C1-653D8ABCB936}" srcOrd="3" destOrd="0" presId="urn:microsoft.com/office/officeart/2005/8/layout/vList2"/>
    <dgm:cxn modelId="{4357CF6A-C455-43DC-B7D4-C19395B41B42}" type="presParOf" srcId="{69E97AC0-C355-4278-B089-407E7DF6A744}" destId="{A5F58237-E32B-47C0-889D-AE23A2E9B10A}" srcOrd="4" destOrd="0" presId="urn:microsoft.com/office/officeart/2005/8/layout/vList2"/>
    <dgm:cxn modelId="{AF117904-1B1A-40DD-ACB7-CB8B5D8B7684}" type="presParOf" srcId="{69E97AC0-C355-4278-B089-407E7DF6A744}" destId="{7A749644-5B1C-45DD-BF16-D6D79FBE24E6}" srcOrd="5" destOrd="0" presId="urn:microsoft.com/office/officeart/2005/8/layout/vList2"/>
    <dgm:cxn modelId="{2748C043-AAFD-45A9-BE78-83E82AF77D1C}" type="presParOf" srcId="{69E97AC0-C355-4278-B089-407E7DF6A744}" destId="{288BE8AA-8286-4A50-A0B8-AB7FB4EF7D95}" srcOrd="6" destOrd="0" presId="urn:microsoft.com/office/officeart/2005/8/layout/vList2"/>
    <dgm:cxn modelId="{4A9D6B54-EFCB-4476-ABC2-BB0525CF4142}" type="presParOf" srcId="{69E97AC0-C355-4278-B089-407E7DF6A744}" destId="{CA6A8B0C-3EFD-44E5-8DC0-E9C35B190AED}" srcOrd="7" destOrd="0" presId="urn:microsoft.com/office/officeart/2005/8/layout/vList2"/>
    <dgm:cxn modelId="{69DC3FDB-2514-409C-89B7-A89CE38DC7FC}" type="presParOf" srcId="{69E97AC0-C355-4278-B089-407E7DF6A744}" destId="{54797BAD-081F-439D-A1DA-0BDA443D4542}" srcOrd="8" destOrd="0" presId="urn:microsoft.com/office/officeart/2005/8/layout/vList2"/>
    <dgm:cxn modelId="{970D07AB-188A-4B2D-846E-208770326860}" type="presParOf" srcId="{69E97AC0-C355-4278-B089-407E7DF6A744}" destId="{01B8A3A2-A078-4880-89D4-E06635E27488}" srcOrd="9" destOrd="0" presId="urn:microsoft.com/office/officeart/2005/8/layout/vList2"/>
    <dgm:cxn modelId="{529A6D29-4270-47ED-A95A-01FEA0833A84}" type="presParOf" srcId="{69E97AC0-C355-4278-B089-407E7DF6A744}" destId="{C242D4D7-5951-4B20-B8BC-4A0FAA5E42D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57BB9A-BA33-4245-BC64-C803AA67730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5C2DA2F-AED6-45E1-A213-4887C98BBF9E}">
      <dgm:prSet/>
      <dgm:spPr/>
      <dgm:t>
        <a:bodyPr/>
        <a:lstStyle/>
        <a:p>
          <a:r>
            <a:rPr lang="en-US" b="0" i="0" baseline="0"/>
            <a:t>Minimum Monthly Maintenance Needs Allowance:</a:t>
          </a:r>
          <a:endParaRPr lang="en-US"/>
        </a:p>
      </dgm:t>
    </dgm:pt>
    <dgm:pt modelId="{4D31CD73-008C-4C61-8D02-A4466827BF4C}" type="parTrans" cxnId="{BB6BA190-C4D7-4A52-B0D6-F64A08C8C2EC}">
      <dgm:prSet/>
      <dgm:spPr/>
      <dgm:t>
        <a:bodyPr/>
        <a:lstStyle/>
        <a:p>
          <a:endParaRPr lang="en-US"/>
        </a:p>
      </dgm:t>
    </dgm:pt>
    <dgm:pt modelId="{C25A7857-1061-420E-85BC-1F17609498C8}" type="sibTrans" cxnId="{BB6BA190-C4D7-4A52-B0D6-F64A08C8C2EC}">
      <dgm:prSet/>
      <dgm:spPr/>
      <dgm:t>
        <a:bodyPr/>
        <a:lstStyle/>
        <a:p>
          <a:endParaRPr lang="en-US"/>
        </a:p>
      </dgm:t>
    </dgm:pt>
    <dgm:pt modelId="{5AFEA82A-2BFD-433F-9BC0-A3CE6A7E4574}">
      <dgm:prSet/>
      <dgm:spPr/>
      <dgm:t>
        <a:bodyPr/>
        <a:lstStyle/>
        <a:p>
          <a:r>
            <a:rPr lang="en-US" b="1" i="0" baseline="0" dirty="0"/>
            <a:t>			$2,555</a:t>
          </a:r>
          <a:endParaRPr lang="en-US" dirty="0"/>
        </a:p>
      </dgm:t>
    </dgm:pt>
    <dgm:pt modelId="{CBC84703-ABDC-4486-A209-83DD9C8A58D9}" type="parTrans" cxnId="{64221A61-3357-478D-9A36-A7CD2CAE23C1}">
      <dgm:prSet/>
      <dgm:spPr/>
      <dgm:t>
        <a:bodyPr/>
        <a:lstStyle/>
        <a:p>
          <a:endParaRPr lang="en-US"/>
        </a:p>
      </dgm:t>
    </dgm:pt>
    <dgm:pt modelId="{5A981B52-FA15-4F38-9C59-CB72889D5C89}" type="sibTrans" cxnId="{64221A61-3357-478D-9A36-A7CD2CAE23C1}">
      <dgm:prSet/>
      <dgm:spPr/>
      <dgm:t>
        <a:bodyPr/>
        <a:lstStyle/>
        <a:p>
          <a:endParaRPr lang="en-US"/>
        </a:p>
      </dgm:t>
    </dgm:pt>
    <dgm:pt modelId="{C9AA7214-5295-4A9F-926C-DD3599A6E714}">
      <dgm:prSet/>
      <dgm:spPr/>
      <dgm:t>
        <a:bodyPr/>
        <a:lstStyle/>
        <a:p>
          <a:r>
            <a:rPr lang="en-US" b="0" i="0" baseline="0" dirty="0"/>
            <a:t>Maximum Monthly Maintenance Needs Allowance:</a:t>
          </a:r>
          <a:endParaRPr lang="en-US" dirty="0"/>
        </a:p>
      </dgm:t>
    </dgm:pt>
    <dgm:pt modelId="{5DB4A188-8518-482D-BA2B-CD464AEC5471}" type="parTrans" cxnId="{63A3B1F5-1109-4E04-AEBB-312C9B6B340D}">
      <dgm:prSet/>
      <dgm:spPr/>
      <dgm:t>
        <a:bodyPr/>
        <a:lstStyle/>
        <a:p>
          <a:endParaRPr lang="en-US"/>
        </a:p>
      </dgm:t>
    </dgm:pt>
    <dgm:pt modelId="{2FBD201D-D7DC-4BBB-A3D2-1B7D8BADECC5}" type="sibTrans" cxnId="{63A3B1F5-1109-4E04-AEBB-312C9B6B340D}">
      <dgm:prSet/>
      <dgm:spPr/>
      <dgm:t>
        <a:bodyPr/>
        <a:lstStyle/>
        <a:p>
          <a:endParaRPr lang="en-US"/>
        </a:p>
      </dgm:t>
    </dgm:pt>
    <dgm:pt modelId="{B6063E78-542C-41D0-B901-BA40F04D5F13}">
      <dgm:prSet/>
      <dgm:spPr/>
      <dgm:t>
        <a:bodyPr/>
        <a:lstStyle/>
        <a:p>
          <a:r>
            <a:rPr lang="en-US" b="1" i="0" baseline="0" dirty="0"/>
            <a:t>			</a:t>
          </a:r>
          <a:r>
            <a:rPr lang="en-US" b="1" i="0" baseline="0"/>
            <a:t>$3,948</a:t>
          </a:r>
          <a:endParaRPr lang="en-US" dirty="0"/>
        </a:p>
      </dgm:t>
    </dgm:pt>
    <dgm:pt modelId="{0CC93BD3-076D-472D-B39D-4D7E7622C5C1}" type="parTrans" cxnId="{95AC1741-903D-4857-A47F-B4C61CCA4F3C}">
      <dgm:prSet/>
      <dgm:spPr/>
      <dgm:t>
        <a:bodyPr/>
        <a:lstStyle/>
        <a:p>
          <a:endParaRPr lang="en-US"/>
        </a:p>
      </dgm:t>
    </dgm:pt>
    <dgm:pt modelId="{BA98E197-328B-4817-BF10-000248D68FF7}" type="sibTrans" cxnId="{95AC1741-903D-4857-A47F-B4C61CCA4F3C}">
      <dgm:prSet/>
      <dgm:spPr/>
      <dgm:t>
        <a:bodyPr/>
        <a:lstStyle/>
        <a:p>
          <a:endParaRPr lang="en-US"/>
        </a:p>
      </dgm:t>
    </dgm:pt>
    <dgm:pt modelId="{0AE44E23-EFCF-48E1-9FB3-4485771D49AC}">
      <dgm:prSet/>
      <dgm:spPr/>
      <dgm:t>
        <a:bodyPr/>
        <a:lstStyle/>
        <a:p>
          <a:r>
            <a:rPr lang="en-US" b="0" i="0" baseline="0"/>
            <a:t>Monthly Personal Needs Allowance:</a:t>
          </a:r>
          <a:endParaRPr lang="en-US"/>
        </a:p>
      </dgm:t>
    </dgm:pt>
    <dgm:pt modelId="{E0F862B0-3B4E-4B0A-A333-A7D5415AD2B1}" type="parTrans" cxnId="{4D708FBB-496A-441C-9BED-54B80228C7B5}">
      <dgm:prSet/>
      <dgm:spPr/>
      <dgm:t>
        <a:bodyPr/>
        <a:lstStyle/>
        <a:p>
          <a:endParaRPr lang="en-US"/>
        </a:p>
      </dgm:t>
    </dgm:pt>
    <dgm:pt modelId="{AA24F690-7A66-4C36-9DD1-D01582CDFA23}" type="sibTrans" cxnId="{4D708FBB-496A-441C-9BED-54B80228C7B5}">
      <dgm:prSet/>
      <dgm:spPr/>
      <dgm:t>
        <a:bodyPr/>
        <a:lstStyle/>
        <a:p>
          <a:endParaRPr lang="en-US"/>
        </a:p>
      </dgm:t>
    </dgm:pt>
    <dgm:pt modelId="{2193AF99-1DDF-4037-99AB-339B57CFF1FA}">
      <dgm:prSet/>
      <dgm:spPr/>
      <dgm:t>
        <a:bodyPr/>
        <a:lstStyle/>
        <a:p>
          <a:r>
            <a:rPr lang="en-US" b="1" i="0" baseline="0" dirty="0"/>
            <a:t>			$160</a:t>
          </a:r>
          <a:endParaRPr lang="en-US" dirty="0"/>
        </a:p>
      </dgm:t>
    </dgm:pt>
    <dgm:pt modelId="{200D7FF3-3F6D-43C4-89BE-3DC54096816E}" type="parTrans" cxnId="{FF44E34A-2F5B-4520-AA6D-EF1065CFA1D4}">
      <dgm:prSet/>
      <dgm:spPr/>
      <dgm:t>
        <a:bodyPr/>
        <a:lstStyle/>
        <a:p>
          <a:endParaRPr lang="en-US"/>
        </a:p>
      </dgm:t>
    </dgm:pt>
    <dgm:pt modelId="{823D1339-CAC0-4248-B281-46704F0B0238}" type="sibTrans" cxnId="{FF44E34A-2F5B-4520-AA6D-EF1065CFA1D4}">
      <dgm:prSet/>
      <dgm:spPr/>
      <dgm:t>
        <a:bodyPr/>
        <a:lstStyle/>
        <a:p>
          <a:endParaRPr lang="en-US"/>
        </a:p>
      </dgm:t>
    </dgm:pt>
    <dgm:pt modelId="{D1BA778B-D930-4291-B518-91FEC044A1F2}" type="pres">
      <dgm:prSet presAssocID="{0857BB9A-BA33-4245-BC64-C803AA677307}" presName="linear" presStyleCnt="0">
        <dgm:presLayoutVars>
          <dgm:animLvl val="lvl"/>
          <dgm:resizeHandles val="exact"/>
        </dgm:presLayoutVars>
      </dgm:prSet>
      <dgm:spPr/>
    </dgm:pt>
    <dgm:pt modelId="{E27B53AB-8099-4693-8E4D-95ED97BEB69D}" type="pres">
      <dgm:prSet presAssocID="{A5C2DA2F-AED6-45E1-A213-4887C98BBF9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FB0F1FD5-F7CD-4FC5-91D7-D80D90F61C5B}" type="pres">
      <dgm:prSet presAssocID="{C25A7857-1061-420E-85BC-1F17609498C8}" presName="spacer" presStyleCnt="0"/>
      <dgm:spPr/>
    </dgm:pt>
    <dgm:pt modelId="{8C3FB8CC-BF6E-47A4-BB23-F17C2F729111}" type="pres">
      <dgm:prSet presAssocID="{5AFEA82A-2BFD-433F-9BC0-A3CE6A7E457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B477F40-18CE-429A-A4A5-221F8F67E698}" type="pres">
      <dgm:prSet presAssocID="{5A981B52-FA15-4F38-9C59-CB72889D5C89}" presName="spacer" presStyleCnt="0"/>
      <dgm:spPr/>
    </dgm:pt>
    <dgm:pt modelId="{6BB115E7-F10E-4B9F-B329-378B77E1F807}" type="pres">
      <dgm:prSet presAssocID="{C9AA7214-5295-4A9F-926C-DD3599A6E71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5E07360-DD0D-4F18-B760-76A2CF4296B5}" type="pres">
      <dgm:prSet presAssocID="{2FBD201D-D7DC-4BBB-A3D2-1B7D8BADECC5}" presName="spacer" presStyleCnt="0"/>
      <dgm:spPr/>
    </dgm:pt>
    <dgm:pt modelId="{B133D787-2ACB-4D20-BDC8-CFA63FC0EB22}" type="pres">
      <dgm:prSet presAssocID="{B6063E78-542C-41D0-B901-BA40F04D5F1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9C3F5A9-4BC6-4D5D-8AFC-A302EA5DCAB1}" type="pres">
      <dgm:prSet presAssocID="{BA98E197-328B-4817-BF10-000248D68FF7}" presName="spacer" presStyleCnt="0"/>
      <dgm:spPr/>
    </dgm:pt>
    <dgm:pt modelId="{83304E0E-0EB7-4C32-9F4E-EB18B2C02C7B}" type="pres">
      <dgm:prSet presAssocID="{0AE44E23-EFCF-48E1-9FB3-4485771D49A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C536F30-7411-409D-8739-53DD01E8E643}" type="pres">
      <dgm:prSet presAssocID="{AA24F690-7A66-4C36-9DD1-D01582CDFA23}" presName="spacer" presStyleCnt="0"/>
      <dgm:spPr/>
    </dgm:pt>
    <dgm:pt modelId="{A45EC74B-AB2F-4657-AB5E-9162471E7EC6}" type="pres">
      <dgm:prSet presAssocID="{2193AF99-1DDF-4037-99AB-339B57CFF1FA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5D2AC202-EBE3-458A-A972-8ABF60193500}" type="presOf" srcId="{2193AF99-1DDF-4037-99AB-339B57CFF1FA}" destId="{A45EC74B-AB2F-4657-AB5E-9162471E7EC6}" srcOrd="0" destOrd="0" presId="urn:microsoft.com/office/officeart/2005/8/layout/vList2"/>
    <dgm:cxn modelId="{68668C13-828E-407D-9F86-9662C54AA20F}" type="presOf" srcId="{A5C2DA2F-AED6-45E1-A213-4887C98BBF9E}" destId="{E27B53AB-8099-4693-8E4D-95ED97BEB69D}" srcOrd="0" destOrd="0" presId="urn:microsoft.com/office/officeart/2005/8/layout/vList2"/>
    <dgm:cxn modelId="{4D63791E-026B-4B87-B4C9-3AF741E5B6A5}" type="presOf" srcId="{C9AA7214-5295-4A9F-926C-DD3599A6E714}" destId="{6BB115E7-F10E-4B9F-B329-378B77E1F807}" srcOrd="0" destOrd="0" presId="urn:microsoft.com/office/officeart/2005/8/layout/vList2"/>
    <dgm:cxn modelId="{95AC1741-903D-4857-A47F-B4C61CCA4F3C}" srcId="{0857BB9A-BA33-4245-BC64-C803AA677307}" destId="{B6063E78-542C-41D0-B901-BA40F04D5F13}" srcOrd="3" destOrd="0" parTransId="{0CC93BD3-076D-472D-B39D-4D7E7622C5C1}" sibTransId="{BA98E197-328B-4817-BF10-000248D68FF7}"/>
    <dgm:cxn modelId="{64221A61-3357-478D-9A36-A7CD2CAE23C1}" srcId="{0857BB9A-BA33-4245-BC64-C803AA677307}" destId="{5AFEA82A-2BFD-433F-9BC0-A3CE6A7E4574}" srcOrd="1" destOrd="0" parTransId="{CBC84703-ABDC-4486-A209-83DD9C8A58D9}" sibTransId="{5A981B52-FA15-4F38-9C59-CB72889D5C89}"/>
    <dgm:cxn modelId="{B69AA143-73F4-4425-891F-C28DC0FAFC3C}" type="presOf" srcId="{B6063E78-542C-41D0-B901-BA40F04D5F13}" destId="{B133D787-2ACB-4D20-BDC8-CFA63FC0EB22}" srcOrd="0" destOrd="0" presId="urn:microsoft.com/office/officeart/2005/8/layout/vList2"/>
    <dgm:cxn modelId="{F1DA3348-4C3A-4487-9C8D-A5CB1FC88040}" type="presOf" srcId="{5AFEA82A-2BFD-433F-9BC0-A3CE6A7E4574}" destId="{8C3FB8CC-BF6E-47A4-BB23-F17C2F729111}" srcOrd="0" destOrd="0" presId="urn:microsoft.com/office/officeart/2005/8/layout/vList2"/>
    <dgm:cxn modelId="{FF44E34A-2F5B-4520-AA6D-EF1065CFA1D4}" srcId="{0857BB9A-BA33-4245-BC64-C803AA677307}" destId="{2193AF99-1DDF-4037-99AB-339B57CFF1FA}" srcOrd="5" destOrd="0" parTransId="{200D7FF3-3F6D-43C4-89BE-3DC54096816E}" sibTransId="{823D1339-CAC0-4248-B281-46704F0B0238}"/>
    <dgm:cxn modelId="{BB6BA190-C4D7-4A52-B0D6-F64A08C8C2EC}" srcId="{0857BB9A-BA33-4245-BC64-C803AA677307}" destId="{A5C2DA2F-AED6-45E1-A213-4887C98BBF9E}" srcOrd="0" destOrd="0" parTransId="{4D31CD73-008C-4C61-8D02-A4466827BF4C}" sibTransId="{C25A7857-1061-420E-85BC-1F17609498C8}"/>
    <dgm:cxn modelId="{45AFB29C-0994-4016-8032-650454745769}" type="presOf" srcId="{0AE44E23-EFCF-48E1-9FB3-4485771D49AC}" destId="{83304E0E-0EB7-4C32-9F4E-EB18B2C02C7B}" srcOrd="0" destOrd="0" presId="urn:microsoft.com/office/officeart/2005/8/layout/vList2"/>
    <dgm:cxn modelId="{4D708FBB-496A-441C-9BED-54B80228C7B5}" srcId="{0857BB9A-BA33-4245-BC64-C803AA677307}" destId="{0AE44E23-EFCF-48E1-9FB3-4485771D49AC}" srcOrd="4" destOrd="0" parTransId="{E0F862B0-3B4E-4B0A-A333-A7D5415AD2B1}" sibTransId="{AA24F690-7A66-4C36-9DD1-D01582CDFA23}"/>
    <dgm:cxn modelId="{D45E42BE-5797-4A18-9E14-2ABE138E5D2A}" type="presOf" srcId="{0857BB9A-BA33-4245-BC64-C803AA677307}" destId="{D1BA778B-D930-4291-B518-91FEC044A1F2}" srcOrd="0" destOrd="0" presId="urn:microsoft.com/office/officeart/2005/8/layout/vList2"/>
    <dgm:cxn modelId="{63A3B1F5-1109-4E04-AEBB-312C9B6B340D}" srcId="{0857BB9A-BA33-4245-BC64-C803AA677307}" destId="{C9AA7214-5295-4A9F-926C-DD3599A6E714}" srcOrd="2" destOrd="0" parTransId="{5DB4A188-8518-482D-BA2B-CD464AEC5471}" sibTransId="{2FBD201D-D7DC-4BBB-A3D2-1B7D8BADECC5}"/>
    <dgm:cxn modelId="{ABD356D7-D393-4B68-A1DC-D90314F04839}" type="presParOf" srcId="{D1BA778B-D930-4291-B518-91FEC044A1F2}" destId="{E27B53AB-8099-4693-8E4D-95ED97BEB69D}" srcOrd="0" destOrd="0" presId="urn:microsoft.com/office/officeart/2005/8/layout/vList2"/>
    <dgm:cxn modelId="{5AFFEE8E-85CD-4A8B-BAD0-56066B34F51E}" type="presParOf" srcId="{D1BA778B-D930-4291-B518-91FEC044A1F2}" destId="{FB0F1FD5-F7CD-4FC5-91D7-D80D90F61C5B}" srcOrd="1" destOrd="0" presId="urn:microsoft.com/office/officeart/2005/8/layout/vList2"/>
    <dgm:cxn modelId="{61EF9C9E-097D-4877-9DF6-F5D32AE4557A}" type="presParOf" srcId="{D1BA778B-D930-4291-B518-91FEC044A1F2}" destId="{8C3FB8CC-BF6E-47A4-BB23-F17C2F729111}" srcOrd="2" destOrd="0" presId="urn:microsoft.com/office/officeart/2005/8/layout/vList2"/>
    <dgm:cxn modelId="{9C91E11E-559E-4B7E-8740-84F0BFA512A7}" type="presParOf" srcId="{D1BA778B-D930-4291-B518-91FEC044A1F2}" destId="{0B477F40-18CE-429A-A4A5-221F8F67E698}" srcOrd="3" destOrd="0" presId="urn:microsoft.com/office/officeart/2005/8/layout/vList2"/>
    <dgm:cxn modelId="{95012489-15C9-47D9-BAF8-54B31265392B}" type="presParOf" srcId="{D1BA778B-D930-4291-B518-91FEC044A1F2}" destId="{6BB115E7-F10E-4B9F-B329-378B77E1F807}" srcOrd="4" destOrd="0" presId="urn:microsoft.com/office/officeart/2005/8/layout/vList2"/>
    <dgm:cxn modelId="{71BD4C19-3EB4-4DB1-A1D4-617EBA43EDD7}" type="presParOf" srcId="{D1BA778B-D930-4291-B518-91FEC044A1F2}" destId="{E5E07360-DD0D-4F18-B760-76A2CF4296B5}" srcOrd="5" destOrd="0" presId="urn:microsoft.com/office/officeart/2005/8/layout/vList2"/>
    <dgm:cxn modelId="{BA9E7072-1AD7-429E-93A9-71E43D97FC4E}" type="presParOf" srcId="{D1BA778B-D930-4291-B518-91FEC044A1F2}" destId="{B133D787-2ACB-4D20-BDC8-CFA63FC0EB22}" srcOrd="6" destOrd="0" presId="urn:microsoft.com/office/officeart/2005/8/layout/vList2"/>
    <dgm:cxn modelId="{E19D5F10-EB88-4321-B7C1-B07C128780C2}" type="presParOf" srcId="{D1BA778B-D930-4291-B518-91FEC044A1F2}" destId="{59C3F5A9-4BC6-4D5D-8AFC-A302EA5DCAB1}" srcOrd="7" destOrd="0" presId="urn:microsoft.com/office/officeart/2005/8/layout/vList2"/>
    <dgm:cxn modelId="{EEBFE235-21A2-4B26-A730-2C4A71E04E70}" type="presParOf" srcId="{D1BA778B-D930-4291-B518-91FEC044A1F2}" destId="{83304E0E-0EB7-4C32-9F4E-EB18B2C02C7B}" srcOrd="8" destOrd="0" presId="urn:microsoft.com/office/officeart/2005/8/layout/vList2"/>
    <dgm:cxn modelId="{DB880EBB-D7D7-4E45-823D-C8B8D42C820A}" type="presParOf" srcId="{D1BA778B-D930-4291-B518-91FEC044A1F2}" destId="{0C536F30-7411-409D-8739-53DD01E8E643}" srcOrd="9" destOrd="0" presId="urn:microsoft.com/office/officeart/2005/8/layout/vList2"/>
    <dgm:cxn modelId="{96118405-598E-4AF7-8203-6C2FDEDA3A7C}" type="presParOf" srcId="{D1BA778B-D930-4291-B518-91FEC044A1F2}" destId="{A45EC74B-AB2F-4657-AB5E-9162471E7EC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EC36B-128D-481E-950C-ECBB57CF5832}">
      <dsp:nvSpPr>
        <dsp:cNvPr id="0" name=""/>
        <dsp:cNvSpPr/>
      </dsp:nvSpPr>
      <dsp:spPr>
        <a:xfrm>
          <a:off x="0" y="-6642"/>
          <a:ext cx="8250154" cy="7448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For use outside of hospital setting.</a:t>
          </a:r>
        </a:p>
      </dsp:txBody>
      <dsp:txXfrm>
        <a:off x="21816" y="15174"/>
        <a:ext cx="7389464" cy="701230"/>
      </dsp:txXfrm>
    </dsp:sp>
    <dsp:sp modelId="{BA57AD41-7077-4C83-BC08-0AA7D597259B}">
      <dsp:nvSpPr>
        <dsp:cNvPr id="0" name=""/>
        <dsp:cNvSpPr/>
      </dsp:nvSpPr>
      <dsp:spPr>
        <a:xfrm>
          <a:off x="616083" y="824698"/>
          <a:ext cx="8250154" cy="718293"/>
        </a:xfrm>
        <a:prstGeom prst="roundRect">
          <a:avLst>
            <a:gd name="adj" fmla="val 10000"/>
          </a:avLst>
        </a:prstGeom>
        <a:solidFill>
          <a:schemeClr val="accent5">
            <a:hueOff val="1559309"/>
            <a:satOff val="-1003"/>
            <a:lumOff val="68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Must be signed by physician.</a:t>
          </a:r>
        </a:p>
      </dsp:txBody>
      <dsp:txXfrm>
        <a:off x="637121" y="845736"/>
        <a:ext cx="7125105" cy="676217"/>
      </dsp:txXfrm>
    </dsp:sp>
    <dsp:sp modelId="{5C004A36-CD6D-4FA2-BDE3-39C7B9228453}">
      <dsp:nvSpPr>
        <dsp:cNvPr id="0" name=""/>
        <dsp:cNvSpPr/>
      </dsp:nvSpPr>
      <dsp:spPr>
        <a:xfrm>
          <a:off x="1232166" y="1642754"/>
          <a:ext cx="8250154" cy="718293"/>
        </a:xfrm>
        <a:prstGeom prst="roundRect">
          <a:avLst>
            <a:gd name="adj" fmla="val 10000"/>
          </a:avLst>
        </a:prstGeom>
        <a:solidFill>
          <a:schemeClr val="accent5">
            <a:hueOff val="3118619"/>
            <a:satOff val="-2006"/>
            <a:lumOff val="1372"/>
            <a:alphaOff val="0"/>
          </a:schemeClr>
        </a:solidFill>
        <a:ln w="19050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Must be on</a:t>
          </a:r>
          <a:r>
            <a:rPr lang="en-US" sz="1900" b="1" kern="1200" dirty="0">
              <a:solidFill>
                <a:schemeClr val="accent3">
                  <a:lumMod val="60000"/>
                  <a:lumOff val="40000"/>
                </a:schemeClr>
              </a:solidFill>
            </a:rPr>
            <a:t> yellow paper (any shade); yellow copy valid!</a:t>
          </a:r>
          <a:endParaRPr lang="en-US" sz="1900" kern="1200" dirty="0"/>
        </a:p>
      </dsp:txBody>
      <dsp:txXfrm>
        <a:off x="1253204" y="1663792"/>
        <a:ext cx="7125105" cy="676217"/>
      </dsp:txXfrm>
    </dsp:sp>
    <dsp:sp modelId="{0DFD94E7-02BA-4994-88B8-A049A709992C}">
      <dsp:nvSpPr>
        <dsp:cNvPr id="0" name=""/>
        <dsp:cNvSpPr/>
      </dsp:nvSpPr>
      <dsp:spPr>
        <a:xfrm>
          <a:off x="1848249" y="2460810"/>
          <a:ext cx="8250154" cy="718293"/>
        </a:xfrm>
        <a:prstGeom prst="roundRect">
          <a:avLst>
            <a:gd name="adj" fmla="val 10000"/>
          </a:avLst>
        </a:prstGeom>
        <a:solidFill>
          <a:schemeClr val="accent5">
            <a:hueOff val="4677928"/>
            <a:satOff val="-3010"/>
            <a:lumOff val="205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Must be on Dept. of Health’s Form DH 1896</a:t>
          </a:r>
        </a:p>
      </dsp:txBody>
      <dsp:txXfrm>
        <a:off x="1869287" y="2481848"/>
        <a:ext cx="7125105" cy="676217"/>
      </dsp:txXfrm>
    </dsp:sp>
    <dsp:sp modelId="{34E8B9F8-BBFD-4C01-91B4-20986FA3689B}">
      <dsp:nvSpPr>
        <dsp:cNvPr id="0" name=""/>
        <dsp:cNvSpPr/>
      </dsp:nvSpPr>
      <dsp:spPr>
        <a:xfrm>
          <a:off x="2464332" y="3278867"/>
          <a:ext cx="8250154" cy="718293"/>
        </a:xfrm>
        <a:prstGeom prst="roundRect">
          <a:avLst>
            <a:gd name="adj" fmla="val 10000"/>
          </a:avLst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New Form effective 10/10/2024!</a:t>
          </a:r>
        </a:p>
      </dsp:txBody>
      <dsp:txXfrm>
        <a:off x="2485370" y="3299905"/>
        <a:ext cx="7125105" cy="676217"/>
      </dsp:txXfrm>
    </dsp:sp>
    <dsp:sp modelId="{D63ECAD1-F490-48AD-858B-708E63E1877A}">
      <dsp:nvSpPr>
        <dsp:cNvPr id="0" name=""/>
        <dsp:cNvSpPr/>
      </dsp:nvSpPr>
      <dsp:spPr>
        <a:xfrm>
          <a:off x="7783264" y="531395"/>
          <a:ext cx="466890" cy="46689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7888314" y="531395"/>
        <a:ext cx="256790" cy="351335"/>
      </dsp:txXfrm>
    </dsp:sp>
    <dsp:sp modelId="{A93CDAF7-2300-460F-BC57-BB4927A44E85}">
      <dsp:nvSpPr>
        <dsp:cNvPr id="0" name=""/>
        <dsp:cNvSpPr/>
      </dsp:nvSpPr>
      <dsp:spPr>
        <a:xfrm>
          <a:off x="8399347" y="1349451"/>
          <a:ext cx="466890" cy="46689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2009672"/>
            <a:satOff val="19"/>
            <a:lumOff val="154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8504397" y="1349451"/>
        <a:ext cx="256790" cy="351335"/>
      </dsp:txXfrm>
    </dsp:sp>
    <dsp:sp modelId="{27041EE6-E959-4923-B5E3-058AC6A16EF4}">
      <dsp:nvSpPr>
        <dsp:cNvPr id="0" name=""/>
        <dsp:cNvSpPr/>
      </dsp:nvSpPr>
      <dsp:spPr>
        <a:xfrm>
          <a:off x="9015430" y="2155536"/>
          <a:ext cx="466890" cy="46689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4019344"/>
            <a:satOff val="39"/>
            <a:lumOff val="309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9120480" y="2155536"/>
        <a:ext cx="256790" cy="351335"/>
      </dsp:txXfrm>
    </dsp:sp>
    <dsp:sp modelId="{5985768A-3637-41F6-9E6B-DD75997AF699}">
      <dsp:nvSpPr>
        <dsp:cNvPr id="0" name=""/>
        <dsp:cNvSpPr/>
      </dsp:nvSpPr>
      <dsp:spPr>
        <a:xfrm>
          <a:off x="9631513" y="2981573"/>
          <a:ext cx="466890" cy="46689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6029015"/>
            <a:satOff val="58"/>
            <a:lumOff val="463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9736563" y="2981573"/>
        <a:ext cx="256790" cy="3513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8E3C5-3993-40BB-B4B9-6F2F6DDAB1C2}">
      <dsp:nvSpPr>
        <dsp:cNvPr id="0" name=""/>
        <dsp:cNvSpPr/>
      </dsp:nvSpPr>
      <dsp:spPr>
        <a:xfrm>
          <a:off x="1299209" y="1720"/>
          <a:ext cx="5196839" cy="176376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833" tIns="447995" rIns="100833" bIns="44799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Planning for long-term care needs of spouse</a:t>
          </a:r>
        </a:p>
      </dsp:txBody>
      <dsp:txXfrm>
        <a:off x="1299209" y="1720"/>
        <a:ext cx="5196839" cy="1763760"/>
      </dsp:txXfrm>
    </dsp:sp>
    <dsp:sp modelId="{37D7AC9C-F25F-4E16-9FB1-9CD1562B222F}">
      <dsp:nvSpPr>
        <dsp:cNvPr id="0" name=""/>
        <dsp:cNvSpPr/>
      </dsp:nvSpPr>
      <dsp:spPr>
        <a:xfrm>
          <a:off x="0" y="1720"/>
          <a:ext cx="1299209" cy="17637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750" tIns="174220" rIns="68750" bIns="17422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Planning</a:t>
          </a:r>
        </a:p>
      </dsp:txBody>
      <dsp:txXfrm>
        <a:off x="0" y="1720"/>
        <a:ext cx="1299209" cy="1763760"/>
      </dsp:txXfrm>
    </dsp:sp>
    <dsp:sp modelId="{4EC7D185-D467-46F4-8DBB-CCE2C9B08C45}">
      <dsp:nvSpPr>
        <dsp:cNvPr id="0" name=""/>
        <dsp:cNvSpPr/>
      </dsp:nvSpPr>
      <dsp:spPr>
        <a:xfrm>
          <a:off x="1299209" y="1871306"/>
          <a:ext cx="5196839" cy="1763760"/>
        </a:xfrm>
        <a:prstGeom prst="rect">
          <a:avLst/>
        </a:prstGeom>
        <a:gradFill rotWithShape="0">
          <a:gsLst>
            <a:gs pos="0">
              <a:schemeClr val="accent5">
                <a:hueOff val="3118619"/>
                <a:satOff val="-2006"/>
                <a:lumOff val="1372"/>
                <a:alphaOff val="0"/>
                <a:tint val="98000"/>
                <a:lumMod val="114000"/>
              </a:schemeClr>
            </a:gs>
            <a:gs pos="100000">
              <a:schemeClr val="accent5">
                <a:hueOff val="3118619"/>
                <a:satOff val="-2006"/>
                <a:lumOff val="1372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3118619"/>
              <a:satOff val="-2006"/>
              <a:lumOff val="1372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833" tIns="447995" rIns="100833" bIns="44799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Planning for special needs family members</a:t>
          </a:r>
        </a:p>
      </dsp:txBody>
      <dsp:txXfrm>
        <a:off x="1299209" y="1871306"/>
        <a:ext cx="5196839" cy="1763760"/>
      </dsp:txXfrm>
    </dsp:sp>
    <dsp:sp modelId="{C8B5F174-E6CE-4F9A-9DC1-21088FB5D14C}">
      <dsp:nvSpPr>
        <dsp:cNvPr id="0" name=""/>
        <dsp:cNvSpPr/>
      </dsp:nvSpPr>
      <dsp:spPr>
        <a:xfrm>
          <a:off x="0" y="1871306"/>
          <a:ext cx="1299209" cy="17637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hueOff val="3118619"/>
              <a:satOff val="-2006"/>
              <a:lumOff val="137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750" tIns="174220" rIns="68750" bIns="17422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Planning</a:t>
          </a:r>
        </a:p>
      </dsp:txBody>
      <dsp:txXfrm>
        <a:off x="0" y="1871306"/>
        <a:ext cx="1299209" cy="1763760"/>
      </dsp:txXfrm>
    </dsp:sp>
    <dsp:sp modelId="{92E43DE4-994B-49B9-8104-84D48F7DD318}">
      <dsp:nvSpPr>
        <dsp:cNvPr id="0" name=""/>
        <dsp:cNvSpPr/>
      </dsp:nvSpPr>
      <dsp:spPr>
        <a:xfrm>
          <a:off x="1215229" y="3742613"/>
          <a:ext cx="5196839" cy="1763760"/>
        </a:xfrm>
        <a:prstGeom prst="rect">
          <a:avLst/>
        </a:prstGeom>
        <a:gradFill rotWithShape="0">
          <a:gsLst>
            <a:gs pos="0">
              <a:schemeClr val="accent5">
                <a:hueOff val="6237238"/>
                <a:satOff val="-4013"/>
                <a:lumOff val="2744"/>
                <a:alphaOff val="0"/>
                <a:tint val="98000"/>
                <a:lumMod val="114000"/>
              </a:schemeClr>
            </a:gs>
            <a:gs pos="100000">
              <a:schemeClr val="accent5">
                <a:hueOff val="6237238"/>
                <a:satOff val="-4013"/>
                <a:lumOff val="2744"/>
                <a:alphaOff val="0"/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6237238"/>
              <a:satOff val="-4013"/>
              <a:lumOff val="274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833" tIns="447995" rIns="100833" bIns="447995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Planning for Charitable Giving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Direct gifting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Charitable Remainder Trusts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Charitable Gift Annuity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Use of IRA/401k Funds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/>
        </a:p>
      </dsp:txBody>
      <dsp:txXfrm>
        <a:off x="1215229" y="3742613"/>
        <a:ext cx="5196839" cy="1763760"/>
      </dsp:txXfrm>
    </dsp:sp>
    <dsp:sp modelId="{FF5A817B-A1EF-48AA-81EC-364F4E669021}">
      <dsp:nvSpPr>
        <dsp:cNvPr id="0" name=""/>
        <dsp:cNvSpPr/>
      </dsp:nvSpPr>
      <dsp:spPr>
        <a:xfrm>
          <a:off x="0" y="3740892"/>
          <a:ext cx="1299209" cy="17637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hueOff val="6237238"/>
              <a:satOff val="-4013"/>
              <a:lumOff val="274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750" tIns="174220" rIns="68750" bIns="17422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Planning</a:t>
          </a:r>
        </a:p>
      </dsp:txBody>
      <dsp:txXfrm>
        <a:off x="0" y="3740892"/>
        <a:ext cx="1299209" cy="1763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F8F13A-52AA-4162-900B-A28C728A8EDD}">
      <dsp:nvSpPr>
        <dsp:cNvPr id="0" name=""/>
        <dsp:cNvSpPr/>
      </dsp:nvSpPr>
      <dsp:spPr>
        <a:xfrm>
          <a:off x="0" y="24201"/>
          <a:ext cx="6496050" cy="107257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Joint with spouse</a:t>
          </a:r>
        </a:p>
      </dsp:txBody>
      <dsp:txXfrm>
        <a:off x="52359" y="76560"/>
        <a:ext cx="6391332" cy="967861"/>
      </dsp:txXfrm>
    </dsp:sp>
    <dsp:sp modelId="{40F0837A-AC03-4FB0-832A-DBC6228BAABF}">
      <dsp:nvSpPr>
        <dsp:cNvPr id="0" name=""/>
        <dsp:cNvSpPr/>
      </dsp:nvSpPr>
      <dsp:spPr>
        <a:xfrm>
          <a:off x="0" y="1174540"/>
          <a:ext cx="6496050" cy="1072579"/>
        </a:xfrm>
        <a:prstGeom prst="roundRect">
          <a:avLst/>
        </a:prstGeom>
        <a:gradFill rotWithShape="0">
          <a:gsLst>
            <a:gs pos="0">
              <a:schemeClr val="accent2">
                <a:hueOff val="451605"/>
                <a:satOff val="-2211"/>
                <a:lumOff val="1242"/>
                <a:alphaOff val="0"/>
                <a:tint val="98000"/>
                <a:lumMod val="114000"/>
              </a:schemeClr>
            </a:gs>
            <a:gs pos="100000">
              <a:schemeClr val="accent2">
                <a:hueOff val="451605"/>
                <a:satOff val="-2211"/>
                <a:lumOff val="1242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Limitations if only owned by one spouse</a:t>
          </a:r>
        </a:p>
      </dsp:txBody>
      <dsp:txXfrm>
        <a:off x="52359" y="1226899"/>
        <a:ext cx="6391332" cy="967861"/>
      </dsp:txXfrm>
    </dsp:sp>
    <dsp:sp modelId="{8B7DD7DB-0C2D-41A5-AFA0-8E0DE24038D5}">
      <dsp:nvSpPr>
        <dsp:cNvPr id="0" name=""/>
        <dsp:cNvSpPr/>
      </dsp:nvSpPr>
      <dsp:spPr>
        <a:xfrm>
          <a:off x="0" y="2324880"/>
          <a:ext cx="6496050" cy="1072579"/>
        </a:xfrm>
        <a:prstGeom prst="roundRect">
          <a:avLst/>
        </a:prstGeom>
        <a:gradFill rotWithShape="0">
          <a:gsLst>
            <a:gs pos="0">
              <a:schemeClr val="accent2">
                <a:hueOff val="903209"/>
                <a:satOff val="-4421"/>
                <a:lumOff val="2483"/>
                <a:alphaOff val="0"/>
                <a:tint val="98000"/>
                <a:lumMod val="114000"/>
              </a:schemeClr>
            </a:gs>
            <a:gs pos="100000">
              <a:schemeClr val="accent2">
                <a:hueOff val="903209"/>
                <a:satOff val="-4421"/>
                <a:lumOff val="2483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Not part of but wrapped up in probate</a:t>
          </a:r>
        </a:p>
      </dsp:txBody>
      <dsp:txXfrm>
        <a:off x="52359" y="2377239"/>
        <a:ext cx="6391332" cy="967861"/>
      </dsp:txXfrm>
    </dsp:sp>
    <dsp:sp modelId="{AEA0A2EB-BF50-42FC-99A4-491482D1068E}">
      <dsp:nvSpPr>
        <dsp:cNvPr id="0" name=""/>
        <dsp:cNvSpPr/>
      </dsp:nvSpPr>
      <dsp:spPr>
        <a:xfrm>
          <a:off x="0" y="3475219"/>
          <a:ext cx="6496050" cy="1072579"/>
        </a:xfrm>
        <a:prstGeom prst="roundRect">
          <a:avLst/>
        </a:prstGeom>
        <a:gradFill rotWithShape="0">
          <a:gsLst>
            <a:gs pos="0">
              <a:schemeClr val="accent2">
                <a:hueOff val="1354814"/>
                <a:satOff val="-6632"/>
                <a:lumOff val="3725"/>
                <a:alphaOff val="0"/>
                <a:tint val="98000"/>
                <a:lumMod val="114000"/>
              </a:schemeClr>
            </a:gs>
            <a:gs pos="100000">
              <a:schemeClr val="accent2">
                <a:hueOff val="1354814"/>
                <a:satOff val="-6632"/>
                <a:lumOff val="3725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Use of Lady Bird Deeds</a:t>
          </a:r>
        </a:p>
      </dsp:txBody>
      <dsp:txXfrm>
        <a:off x="52359" y="3527578"/>
        <a:ext cx="6391332" cy="9678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55AEF-9BE6-4851-B5AA-A1CF6EA06FF3}">
      <dsp:nvSpPr>
        <dsp:cNvPr id="0" name=""/>
        <dsp:cNvSpPr/>
      </dsp:nvSpPr>
      <dsp:spPr>
        <a:xfrm>
          <a:off x="0" y="803706"/>
          <a:ext cx="5614987" cy="479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 dirty="0"/>
            <a:t>Countable Asset Limit for an Individual:	</a:t>
          </a:r>
          <a:endParaRPr lang="en-US" sz="2000" kern="1200" dirty="0"/>
        </a:p>
      </dsp:txBody>
      <dsp:txXfrm>
        <a:off x="23417" y="827123"/>
        <a:ext cx="5568153" cy="432866"/>
      </dsp:txXfrm>
    </dsp:sp>
    <dsp:sp modelId="{FBC4D96C-F7B7-4565-99F3-E514F7FE6B43}">
      <dsp:nvSpPr>
        <dsp:cNvPr id="0" name=""/>
        <dsp:cNvSpPr/>
      </dsp:nvSpPr>
      <dsp:spPr>
        <a:xfrm>
          <a:off x="0" y="1341006"/>
          <a:ext cx="5614987" cy="479700"/>
        </a:xfrm>
        <a:prstGeom prst="roundRect">
          <a:avLst/>
        </a:prstGeom>
        <a:solidFill>
          <a:schemeClr val="accent5">
            <a:hueOff val="1247448"/>
            <a:satOff val="-803"/>
            <a:lumOff val="54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baseline="0" dirty="0"/>
            <a:t>		$2,000</a:t>
          </a:r>
          <a:endParaRPr lang="en-US" sz="2000" kern="1200" dirty="0"/>
        </a:p>
      </dsp:txBody>
      <dsp:txXfrm>
        <a:off x="23417" y="1364423"/>
        <a:ext cx="5568153" cy="432866"/>
      </dsp:txXfrm>
    </dsp:sp>
    <dsp:sp modelId="{A5F58237-E32B-47C0-889D-AE23A2E9B10A}">
      <dsp:nvSpPr>
        <dsp:cNvPr id="0" name=""/>
        <dsp:cNvSpPr/>
      </dsp:nvSpPr>
      <dsp:spPr>
        <a:xfrm>
          <a:off x="0" y="1878306"/>
          <a:ext cx="5614987" cy="479700"/>
        </a:xfrm>
        <a:prstGeom prst="roundRect">
          <a:avLst/>
        </a:prstGeom>
        <a:solidFill>
          <a:schemeClr val="accent5">
            <a:hueOff val="2494895"/>
            <a:satOff val="-1605"/>
            <a:lumOff val="109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/>
            <a:t>Community Spouse Resource Allowance:</a:t>
          </a:r>
          <a:endParaRPr lang="en-US" sz="2000" kern="1200"/>
        </a:p>
      </dsp:txBody>
      <dsp:txXfrm>
        <a:off x="23417" y="1901723"/>
        <a:ext cx="5568153" cy="432866"/>
      </dsp:txXfrm>
    </dsp:sp>
    <dsp:sp modelId="{288BE8AA-8286-4A50-A0B8-AB7FB4EF7D95}">
      <dsp:nvSpPr>
        <dsp:cNvPr id="0" name=""/>
        <dsp:cNvSpPr/>
      </dsp:nvSpPr>
      <dsp:spPr>
        <a:xfrm>
          <a:off x="0" y="2415606"/>
          <a:ext cx="5614987" cy="479700"/>
        </a:xfrm>
        <a:prstGeom prst="roundRect">
          <a:avLst/>
        </a:prstGeom>
        <a:solidFill>
          <a:schemeClr val="accent5">
            <a:hueOff val="3742343"/>
            <a:satOff val="-2408"/>
            <a:lumOff val="164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baseline="0" dirty="0"/>
            <a:t>		$157,920</a:t>
          </a:r>
          <a:endParaRPr lang="en-US" sz="2000" kern="1200" dirty="0"/>
        </a:p>
      </dsp:txBody>
      <dsp:txXfrm>
        <a:off x="23417" y="2439023"/>
        <a:ext cx="5568153" cy="432866"/>
      </dsp:txXfrm>
    </dsp:sp>
    <dsp:sp modelId="{54797BAD-081F-439D-A1DA-0BDA443D4542}">
      <dsp:nvSpPr>
        <dsp:cNvPr id="0" name=""/>
        <dsp:cNvSpPr/>
      </dsp:nvSpPr>
      <dsp:spPr>
        <a:xfrm>
          <a:off x="0" y="2952906"/>
          <a:ext cx="5614987" cy="479700"/>
        </a:xfrm>
        <a:prstGeom prst="roundRect">
          <a:avLst/>
        </a:prstGeom>
        <a:solidFill>
          <a:schemeClr val="accent5">
            <a:hueOff val="4989790"/>
            <a:satOff val="-3210"/>
            <a:lumOff val="219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Individual Income Limit</a:t>
          </a:r>
        </a:p>
      </dsp:txBody>
      <dsp:txXfrm>
        <a:off x="23417" y="2976323"/>
        <a:ext cx="5568153" cy="432866"/>
      </dsp:txXfrm>
    </dsp:sp>
    <dsp:sp modelId="{C242D4D7-5951-4B20-B8BC-4A0FAA5E42DE}">
      <dsp:nvSpPr>
        <dsp:cNvPr id="0" name=""/>
        <dsp:cNvSpPr/>
      </dsp:nvSpPr>
      <dsp:spPr>
        <a:xfrm>
          <a:off x="0" y="3490206"/>
          <a:ext cx="5614987" cy="479700"/>
        </a:xfrm>
        <a:prstGeom prst="roundRect">
          <a:avLst/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baseline="0" dirty="0"/>
            <a:t>		$2,901/month</a:t>
          </a:r>
          <a:endParaRPr lang="en-US" sz="2000" kern="1200" dirty="0"/>
        </a:p>
      </dsp:txBody>
      <dsp:txXfrm>
        <a:off x="23417" y="3513623"/>
        <a:ext cx="5568153" cy="4328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7B53AB-8099-4693-8E4D-95ED97BEB69D}">
      <dsp:nvSpPr>
        <dsp:cNvPr id="0" name=""/>
        <dsp:cNvSpPr/>
      </dsp:nvSpPr>
      <dsp:spPr>
        <a:xfrm>
          <a:off x="0" y="109086"/>
          <a:ext cx="5614987" cy="71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/>
            <a:t>Minimum Monthly Maintenance Needs Allowance:</a:t>
          </a:r>
          <a:endParaRPr lang="en-US" sz="1800" kern="1200"/>
        </a:p>
      </dsp:txBody>
      <dsp:txXfrm>
        <a:off x="34954" y="144040"/>
        <a:ext cx="5545079" cy="646132"/>
      </dsp:txXfrm>
    </dsp:sp>
    <dsp:sp modelId="{8C3FB8CC-BF6E-47A4-BB23-F17C2F729111}">
      <dsp:nvSpPr>
        <dsp:cNvPr id="0" name=""/>
        <dsp:cNvSpPr/>
      </dsp:nvSpPr>
      <dsp:spPr>
        <a:xfrm>
          <a:off x="0" y="876966"/>
          <a:ext cx="5614987" cy="716040"/>
        </a:xfrm>
        <a:prstGeom prst="roundRect">
          <a:avLst/>
        </a:prstGeom>
        <a:solidFill>
          <a:schemeClr val="accent2">
            <a:hueOff val="270963"/>
            <a:satOff val="-1326"/>
            <a:lumOff val="74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baseline="0" dirty="0"/>
            <a:t>			$2,555</a:t>
          </a:r>
          <a:endParaRPr lang="en-US" sz="1800" kern="1200" dirty="0"/>
        </a:p>
      </dsp:txBody>
      <dsp:txXfrm>
        <a:off x="34954" y="911920"/>
        <a:ext cx="5545079" cy="646132"/>
      </dsp:txXfrm>
    </dsp:sp>
    <dsp:sp modelId="{6BB115E7-F10E-4B9F-B329-378B77E1F807}">
      <dsp:nvSpPr>
        <dsp:cNvPr id="0" name=""/>
        <dsp:cNvSpPr/>
      </dsp:nvSpPr>
      <dsp:spPr>
        <a:xfrm>
          <a:off x="0" y="1644846"/>
          <a:ext cx="5614987" cy="716040"/>
        </a:xfrm>
        <a:prstGeom prst="roundRect">
          <a:avLst/>
        </a:prstGeom>
        <a:solidFill>
          <a:schemeClr val="accent2">
            <a:hueOff val="541926"/>
            <a:satOff val="-2653"/>
            <a:lumOff val="149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/>
            <a:t>Maximum Monthly Maintenance Needs Allowance:</a:t>
          </a:r>
          <a:endParaRPr lang="en-US" sz="1800" kern="1200" dirty="0"/>
        </a:p>
      </dsp:txBody>
      <dsp:txXfrm>
        <a:off x="34954" y="1679800"/>
        <a:ext cx="5545079" cy="646132"/>
      </dsp:txXfrm>
    </dsp:sp>
    <dsp:sp modelId="{B133D787-2ACB-4D20-BDC8-CFA63FC0EB22}">
      <dsp:nvSpPr>
        <dsp:cNvPr id="0" name=""/>
        <dsp:cNvSpPr/>
      </dsp:nvSpPr>
      <dsp:spPr>
        <a:xfrm>
          <a:off x="0" y="2412726"/>
          <a:ext cx="5614987" cy="716040"/>
        </a:xfrm>
        <a:prstGeom prst="roundRect">
          <a:avLst/>
        </a:prstGeom>
        <a:solidFill>
          <a:schemeClr val="accent2">
            <a:hueOff val="812888"/>
            <a:satOff val="-3979"/>
            <a:lumOff val="223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baseline="0" dirty="0"/>
            <a:t>			</a:t>
          </a:r>
          <a:r>
            <a:rPr lang="en-US" sz="1800" b="1" i="0" kern="1200" baseline="0"/>
            <a:t>$3,948</a:t>
          </a:r>
          <a:endParaRPr lang="en-US" sz="1800" kern="1200" dirty="0"/>
        </a:p>
      </dsp:txBody>
      <dsp:txXfrm>
        <a:off x="34954" y="2447680"/>
        <a:ext cx="5545079" cy="646132"/>
      </dsp:txXfrm>
    </dsp:sp>
    <dsp:sp modelId="{83304E0E-0EB7-4C32-9F4E-EB18B2C02C7B}">
      <dsp:nvSpPr>
        <dsp:cNvPr id="0" name=""/>
        <dsp:cNvSpPr/>
      </dsp:nvSpPr>
      <dsp:spPr>
        <a:xfrm>
          <a:off x="0" y="3180606"/>
          <a:ext cx="5614987" cy="716040"/>
        </a:xfrm>
        <a:prstGeom prst="roundRect">
          <a:avLst/>
        </a:prstGeom>
        <a:solidFill>
          <a:schemeClr val="accent2">
            <a:hueOff val="1083851"/>
            <a:satOff val="-5306"/>
            <a:lumOff val="298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/>
            <a:t>Monthly Personal Needs Allowance:</a:t>
          </a:r>
          <a:endParaRPr lang="en-US" sz="1800" kern="1200"/>
        </a:p>
      </dsp:txBody>
      <dsp:txXfrm>
        <a:off x="34954" y="3215560"/>
        <a:ext cx="5545079" cy="646132"/>
      </dsp:txXfrm>
    </dsp:sp>
    <dsp:sp modelId="{A45EC74B-AB2F-4657-AB5E-9162471E7EC6}">
      <dsp:nvSpPr>
        <dsp:cNvPr id="0" name=""/>
        <dsp:cNvSpPr/>
      </dsp:nvSpPr>
      <dsp:spPr>
        <a:xfrm>
          <a:off x="0" y="3948486"/>
          <a:ext cx="5614987" cy="716040"/>
        </a:xfrm>
        <a:prstGeom prst="roundRect">
          <a:avLst/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baseline="0" dirty="0"/>
            <a:t>			$160</a:t>
          </a:r>
          <a:endParaRPr lang="en-US" sz="1800" kern="1200" dirty="0"/>
        </a:p>
      </dsp:txBody>
      <dsp:txXfrm>
        <a:off x="34954" y="3983440"/>
        <a:ext cx="5545079" cy="646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5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570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8706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55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67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12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72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9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5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9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60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9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7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6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BBD1600-7900-47EB-9205-FDD48C53E18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80320-7030-4418-BE6B-4536239F3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79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23CBF-E7A5-45F4-B761-CBF54C412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667" y="814857"/>
            <a:ext cx="9404723" cy="1400530"/>
          </a:xfrm>
        </p:spPr>
        <p:txBody>
          <a:bodyPr/>
          <a:lstStyle/>
          <a:p>
            <a:r>
              <a:rPr lang="en-US" sz="4000" dirty="0">
                <a:latin typeface="+mj-lt"/>
                <a:cs typeface="Times New Roman" panose="02020603050405020304" pitchFamily="18" charset="0"/>
              </a:rPr>
              <a:t>Preparation for Legal, Incapacity &amp; </a:t>
            </a:r>
            <a:br>
              <a:rPr lang="en-US" sz="4000" dirty="0">
                <a:latin typeface="+mj-lt"/>
                <a:cs typeface="Times New Roman" panose="02020603050405020304" pitchFamily="18" charset="0"/>
              </a:rPr>
            </a:br>
            <a:r>
              <a:rPr lang="en-US" sz="4000" dirty="0">
                <a:latin typeface="+mj-lt"/>
                <a:cs typeface="Times New Roman" panose="02020603050405020304" pitchFamily="18" charset="0"/>
              </a:rPr>
              <a:t>Long-Term Care Issues Facing Individuals with MS &amp; their caregivers</a:t>
            </a:r>
            <a:br>
              <a:rPr lang="en-US" sz="4000" dirty="0">
                <a:latin typeface="+mj-lt"/>
                <a:cs typeface="Times New Roman" panose="02020603050405020304" pitchFamily="18" charset="0"/>
              </a:rPr>
            </a:br>
            <a:endParaRPr lang="en-US" sz="4000" dirty="0"/>
          </a:p>
        </p:txBody>
      </p:sp>
      <p:pic>
        <p:nvPicPr>
          <p:cNvPr id="7" name="Content Placeholder 6" descr="Text&#10;&#10;Description automatically generated">
            <a:extLst>
              <a:ext uri="{FF2B5EF4-FFF2-40B4-BE49-F238E27FC236}">
                <a16:creationId xmlns:a16="http://schemas.microsoft.com/office/drawing/2014/main" id="{5FC3BBF6-099C-4E9D-9C89-0BAB0959F4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029" y="3342499"/>
            <a:ext cx="5972057" cy="2543495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3C693F6-50F0-42D1-B948-716587D76B8D}"/>
              </a:ext>
            </a:extLst>
          </p:cNvPr>
          <p:cNvSpPr txBox="1"/>
          <p:nvPr/>
        </p:nvSpPr>
        <p:spPr>
          <a:xfrm>
            <a:off x="1480282" y="3365341"/>
            <a:ext cx="36129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Daniel Hooper Smith, Esq.</a:t>
            </a:r>
          </a:p>
          <a:p>
            <a:r>
              <a:rPr lang="en-US" sz="2000" dirty="0"/>
              <a:t>Florida Bar Board Certified </a:t>
            </a:r>
          </a:p>
          <a:p>
            <a:r>
              <a:rPr lang="en-US" sz="2000" dirty="0"/>
              <a:t>Elder Law Attorney</a:t>
            </a:r>
          </a:p>
          <a:p>
            <a:endParaRPr lang="en-US" sz="2000" dirty="0"/>
          </a:p>
          <a:p>
            <a:r>
              <a:rPr lang="en-US" sz="2000" dirty="0"/>
              <a:t>Presented to:</a:t>
            </a:r>
          </a:p>
          <a:p>
            <a:r>
              <a:rPr lang="en-US" sz="2000" dirty="0"/>
              <a:t>MS Support Group</a:t>
            </a:r>
          </a:p>
          <a:p>
            <a:r>
              <a:rPr lang="en-US" sz="2000" dirty="0"/>
              <a:t>Encompass Health</a:t>
            </a:r>
          </a:p>
          <a:p>
            <a:r>
              <a:rPr lang="en-US" sz="2000" dirty="0"/>
              <a:t>April 16, 2025</a:t>
            </a:r>
          </a:p>
        </p:txBody>
      </p:sp>
    </p:spTree>
    <p:extLst>
      <p:ext uri="{BB962C8B-B14F-4D97-AF65-F5344CB8AC3E}">
        <p14:creationId xmlns:p14="http://schemas.microsoft.com/office/powerpoint/2010/main" val="1232247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2F639-B83E-4A83-B142-C02E62B8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Other problems with POAs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BDF7E-345B-4CF5-992A-E49DE4E0B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428" y="2452349"/>
            <a:ext cx="9063877" cy="4117127"/>
          </a:xfrm>
        </p:spPr>
        <p:txBody>
          <a:bodyPr>
            <a:normAutofit/>
          </a:bodyPr>
          <a:lstStyle/>
          <a:p>
            <a:r>
              <a:rPr lang="en-US" dirty="0"/>
              <a:t>If bank becomes concerned with potential exploitation, they may place a freeze on the account</a:t>
            </a:r>
          </a:p>
          <a:p>
            <a:r>
              <a:rPr lang="en-US" dirty="0"/>
              <a:t>Dueling POA Instruments</a:t>
            </a:r>
          </a:p>
          <a:p>
            <a:r>
              <a:rPr lang="en-US" dirty="0"/>
              <a:t>Agent is unavailable</a:t>
            </a:r>
          </a:p>
          <a:p>
            <a:r>
              <a:rPr lang="en-US" dirty="0"/>
              <a:t>Co-agent disagreement</a:t>
            </a:r>
          </a:p>
          <a:p>
            <a:r>
              <a:rPr lang="en-US" dirty="0"/>
              <a:t>Agent gifts all the $ to themself</a:t>
            </a:r>
          </a:p>
          <a:p>
            <a:r>
              <a:rPr lang="en-US" dirty="0"/>
              <a:t>Age of document</a:t>
            </a:r>
          </a:p>
          <a:p>
            <a:r>
              <a:rPr lang="en-US" dirty="0"/>
              <a:t>No authority to create trusts – income cap for Medicaid</a:t>
            </a:r>
          </a:p>
        </p:txBody>
      </p:sp>
    </p:spTree>
    <p:extLst>
      <p:ext uri="{BB962C8B-B14F-4D97-AF65-F5344CB8AC3E}">
        <p14:creationId xmlns:p14="http://schemas.microsoft.com/office/powerpoint/2010/main" val="4003166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2F639-B83E-4A83-B142-C02E62B8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Will a DPOA protect me from guardianship?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BDF7E-345B-4CF5-992A-E49DE4E0B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428" y="2452349"/>
            <a:ext cx="9063877" cy="4117127"/>
          </a:xfrm>
        </p:spPr>
        <p:txBody>
          <a:bodyPr>
            <a:normAutofit/>
          </a:bodyPr>
          <a:lstStyle/>
          <a:p>
            <a:r>
              <a:rPr lang="en-US" dirty="0"/>
              <a:t>DPOA is </a:t>
            </a:r>
            <a:r>
              <a:rPr lang="en-US" b="1" dirty="0"/>
              <a:t>revocable</a:t>
            </a:r>
            <a:r>
              <a:rPr lang="en-US" dirty="0"/>
              <a:t> by the principal</a:t>
            </a:r>
          </a:p>
          <a:p>
            <a:r>
              <a:rPr lang="en-US" dirty="0"/>
              <a:t>DPOA </a:t>
            </a:r>
            <a:r>
              <a:rPr lang="en-US" b="1" dirty="0"/>
              <a:t>automatically suspended </a:t>
            </a:r>
            <a:r>
              <a:rPr lang="en-US" dirty="0"/>
              <a:t>upon filing of incapacity/guardianship case unless agent = parent/spouse/child/grandchild</a:t>
            </a:r>
          </a:p>
          <a:p>
            <a:r>
              <a:rPr lang="en-US" dirty="0"/>
              <a:t>DPOA </a:t>
            </a:r>
            <a:r>
              <a:rPr lang="en-US" b="1" dirty="0"/>
              <a:t>can be suspended </a:t>
            </a:r>
            <a:r>
              <a:rPr lang="en-US" dirty="0"/>
              <a:t>by the guardianship court pending incapacity determination by the court even when agent = parent/spouse/child/grandchild</a:t>
            </a:r>
          </a:p>
          <a:p>
            <a:r>
              <a:rPr lang="en-US" dirty="0"/>
              <a:t>DPOA </a:t>
            </a:r>
            <a:r>
              <a:rPr lang="en-US" b="1" dirty="0"/>
              <a:t>terminates upon incapacity determination by court </a:t>
            </a:r>
            <a:r>
              <a:rPr lang="en-US" dirty="0"/>
              <a:t>unless court orders otherwise</a:t>
            </a:r>
          </a:p>
          <a:p>
            <a:r>
              <a:rPr lang="en-US" dirty="0"/>
              <a:t>DPOA is considered a “</a:t>
            </a:r>
            <a:r>
              <a:rPr lang="en-US" b="1" dirty="0"/>
              <a:t>less restrictive alternative</a:t>
            </a:r>
            <a:r>
              <a:rPr lang="en-US" dirty="0"/>
              <a:t>” which the guardianship courts explore before appointing a guardian</a:t>
            </a:r>
          </a:p>
        </p:txBody>
      </p:sp>
    </p:spTree>
    <p:extLst>
      <p:ext uri="{BB962C8B-B14F-4D97-AF65-F5344CB8AC3E}">
        <p14:creationId xmlns:p14="http://schemas.microsoft.com/office/powerpoint/2010/main" val="3006602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2F639-B83E-4A83-B142-C02E62B8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What is Guardianship?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BDF7E-345B-4CF5-992A-E49DE4E0B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428" y="2452349"/>
            <a:ext cx="9063877" cy="4117127"/>
          </a:xfrm>
        </p:spPr>
        <p:txBody>
          <a:bodyPr>
            <a:normAutofit/>
          </a:bodyPr>
          <a:lstStyle/>
          <a:p>
            <a:r>
              <a:rPr lang="en-US" dirty="0"/>
              <a:t>Court process that begins with the filing of a petition to determine </a:t>
            </a:r>
            <a:r>
              <a:rPr lang="en-US" b="1" dirty="0"/>
              <a:t>incapacity</a:t>
            </a:r>
          </a:p>
          <a:p>
            <a:r>
              <a:rPr lang="en-US" dirty="0"/>
              <a:t>Court appoints an attorney to represent the “alleged incapacitated person” (</a:t>
            </a:r>
            <a:r>
              <a:rPr lang="en-US" b="1" dirty="0"/>
              <a:t>AIP</a:t>
            </a:r>
            <a:r>
              <a:rPr lang="en-US" dirty="0"/>
              <a:t>) </a:t>
            </a:r>
          </a:p>
          <a:p>
            <a:r>
              <a:rPr lang="en-US" b="1" dirty="0"/>
              <a:t>3 Examining Committee Members </a:t>
            </a:r>
            <a:r>
              <a:rPr lang="en-US" dirty="0"/>
              <a:t>will evaluate the AIP and file a written report with the court</a:t>
            </a:r>
          </a:p>
          <a:p>
            <a:pPr lvl="1"/>
            <a:r>
              <a:rPr lang="en-US" dirty="0"/>
              <a:t>E.g. Medical doctor, psychiatrist, psychologist, RN, LCSW</a:t>
            </a:r>
          </a:p>
          <a:p>
            <a:r>
              <a:rPr lang="en-US" dirty="0"/>
              <a:t>If court determines AIP is incapacitated with respect to certain rights, a </a:t>
            </a:r>
            <a:r>
              <a:rPr lang="en-US" b="1" dirty="0"/>
              <a:t>guardian</a:t>
            </a:r>
            <a:r>
              <a:rPr lang="en-US" dirty="0"/>
              <a:t> may be appointed</a:t>
            </a:r>
          </a:p>
          <a:p>
            <a:pPr lvl="1"/>
            <a:r>
              <a:rPr lang="en-US" dirty="0"/>
              <a:t>At that point, the AIP is called a “</a:t>
            </a:r>
            <a:r>
              <a:rPr lang="en-US" b="1" dirty="0"/>
              <a:t>Ward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Limited guardian vs. Plenary guardian</a:t>
            </a:r>
          </a:p>
        </p:txBody>
      </p:sp>
    </p:spTree>
    <p:extLst>
      <p:ext uri="{BB962C8B-B14F-4D97-AF65-F5344CB8AC3E}">
        <p14:creationId xmlns:p14="http://schemas.microsoft.com/office/powerpoint/2010/main" val="2024464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2F639-B83E-4A83-B142-C02E62B8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9872" y="288524"/>
            <a:ext cx="8947522" cy="1400530"/>
          </a:xfrm>
        </p:spPr>
        <p:txBody>
          <a:bodyPr anchor="ctr"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What legal rights can be removed &amp; delegated to a guardian?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BDF7E-345B-4CF5-992A-E49DE4E0B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428" y="2452349"/>
            <a:ext cx="9063877" cy="4117127"/>
          </a:xfrm>
        </p:spPr>
        <p:txBody>
          <a:bodyPr>
            <a:normAutofit/>
          </a:bodyPr>
          <a:lstStyle/>
          <a:p>
            <a:r>
              <a:rPr lang="en-US" dirty="0"/>
              <a:t>(a) To contract.</a:t>
            </a:r>
          </a:p>
          <a:p>
            <a:r>
              <a:rPr lang="en-US" dirty="0"/>
              <a:t>(b) To sue and defend lawsuits.</a:t>
            </a:r>
          </a:p>
          <a:p>
            <a:r>
              <a:rPr lang="en-US" dirty="0"/>
              <a:t>(c) To apply for government benefits.</a:t>
            </a:r>
          </a:p>
          <a:p>
            <a:r>
              <a:rPr lang="en-US" dirty="0"/>
              <a:t>(d) To manage property or to make any gift or disposition of property.</a:t>
            </a:r>
          </a:p>
          <a:p>
            <a:r>
              <a:rPr lang="en-US" dirty="0"/>
              <a:t>(e) To determine his or her residence.</a:t>
            </a:r>
          </a:p>
          <a:p>
            <a:r>
              <a:rPr lang="en-US" dirty="0"/>
              <a:t>(f) To consent to medical and mental health treatment.</a:t>
            </a:r>
          </a:p>
          <a:p>
            <a:r>
              <a:rPr lang="en-US" dirty="0"/>
              <a:t>(g) To make decisions about his or her social environment or other social aspects of his or her life.</a:t>
            </a:r>
          </a:p>
        </p:txBody>
      </p:sp>
    </p:spTree>
    <p:extLst>
      <p:ext uri="{BB962C8B-B14F-4D97-AF65-F5344CB8AC3E}">
        <p14:creationId xmlns:p14="http://schemas.microsoft.com/office/powerpoint/2010/main" val="902506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2F639-B83E-4A83-B142-C02E62B8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9872" y="288524"/>
            <a:ext cx="8947522" cy="1400530"/>
          </a:xfrm>
        </p:spPr>
        <p:txBody>
          <a:bodyPr anchor="ctr"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What legal rights can be removed but NOT delegated to a guardian?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BDF7E-345B-4CF5-992A-E49DE4E0B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428" y="2452349"/>
            <a:ext cx="9063877" cy="4117127"/>
          </a:xfrm>
        </p:spPr>
        <p:txBody>
          <a:bodyPr>
            <a:normAutofit/>
          </a:bodyPr>
          <a:lstStyle/>
          <a:p>
            <a:r>
              <a:rPr lang="en-US" dirty="0"/>
              <a:t>(a) To marry. If the right to enter into a contract has been removed, the right to marry is subject to court approval.</a:t>
            </a:r>
          </a:p>
          <a:p>
            <a:r>
              <a:rPr lang="en-US" dirty="0"/>
              <a:t>(b) To vote.</a:t>
            </a:r>
          </a:p>
          <a:p>
            <a:r>
              <a:rPr lang="en-US" dirty="0"/>
              <a:t>(c) To personally apply for government benefits.</a:t>
            </a:r>
          </a:p>
          <a:p>
            <a:r>
              <a:rPr lang="en-US" dirty="0"/>
              <a:t>(d) To have a driver license.</a:t>
            </a:r>
          </a:p>
          <a:p>
            <a:r>
              <a:rPr lang="en-US" dirty="0"/>
              <a:t>(e) To travel.</a:t>
            </a:r>
          </a:p>
          <a:p>
            <a:r>
              <a:rPr lang="en-US" dirty="0"/>
              <a:t>(f) To seek or retain employment.</a:t>
            </a:r>
          </a:p>
        </p:txBody>
      </p:sp>
    </p:spTree>
    <p:extLst>
      <p:ext uri="{BB962C8B-B14F-4D97-AF65-F5344CB8AC3E}">
        <p14:creationId xmlns:p14="http://schemas.microsoft.com/office/powerpoint/2010/main" val="468629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2F639-B83E-4A83-B142-C02E62B8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9872" y="288524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Concerns with Guardianship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BDF7E-345B-4CF5-992A-E49DE4E0B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428" y="2452349"/>
            <a:ext cx="9063877" cy="4117127"/>
          </a:xfrm>
        </p:spPr>
        <p:txBody>
          <a:bodyPr>
            <a:normAutofit/>
          </a:bodyPr>
          <a:lstStyle/>
          <a:p>
            <a:r>
              <a:rPr lang="en-US" b="1" dirty="0"/>
              <a:t>Restrictive</a:t>
            </a:r>
          </a:p>
          <a:p>
            <a:r>
              <a:rPr lang="en-US" b="1" dirty="0"/>
              <a:t>Expensive</a:t>
            </a:r>
          </a:p>
          <a:p>
            <a:pPr lvl="1"/>
            <a:r>
              <a:rPr lang="en-US" dirty="0"/>
              <a:t>Court filing fees</a:t>
            </a:r>
          </a:p>
          <a:p>
            <a:pPr lvl="1"/>
            <a:r>
              <a:rPr lang="en-US" dirty="0"/>
              <a:t>Examining Committee Member fees</a:t>
            </a:r>
          </a:p>
          <a:p>
            <a:pPr lvl="1"/>
            <a:r>
              <a:rPr lang="en-US" dirty="0"/>
              <a:t>Court-appointed attorney fees</a:t>
            </a:r>
          </a:p>
          <a:p>
            <a:pPr lvl="1"/>
            <a:r>
              <a:rPr lang="en-US" dirty="0"/>
              <a:t>Petitioner’s attorney fees</a:t>
            </a:r>
          </a:p>
          <a:p>
            <a:pPr lvl="1"/>
            <a:r>
              <a:rPr lang="en-US" dirty="0"/>
              <a:t>Guardian’s fees</a:t>
            </a:r>
          </a:p>
          <a:p>
            <a:pPr lvl="1"/>
            <a:r>
              <a:rPr lang="en-US" dirty="0"/>
              <a:t>Guardian’s attorney’s fees</a:t>
            </a:r>
          </a:p>
          <a:p>
            <a:r>
              <a:rPr lang="en-US" b="1" dirty="0"/>
              <a:t>Difficult to “get out of” </a:t>
            </a:r>
            <a:r>
              <a:rPr lang="en-US" dirty="0"/>
              <a:t>a guardianship once established</a:t>
            </a:r>
          </a:p>
          <a:p>
            <a:r>
              <a:rPr lang="en-US" b="1" dirty="0"/>
              <a:t>Cherished assets may be sold </a:t>
            </a:r>
            <a:r>
              <a:rPr lang="en-US" dirty="0"/>
              <a:t>including the home</a:t>
            </a:r>
          </a:p>
        </p:txBody>
      </p:sp>
    </p:spTree>
    <p:extLst>
      <p:ext uri="{BB962C8B-B14F-4D97-AF65-F5344CB8AC3E}">
        <p14:creationId xmlns:p14="http://schemas.microsoft.com/office/powerpoint/2010/main" val="2961360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2F639-B83E-4A83-B142-C02E62B8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9872" y="288524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How to avoid guardianship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BDF7E-345B-4CF5-992A-E49DE4E0B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428" y="2452349"/>
            <a:ext cx="9063877" cy="4117127"/>
          </a:xfrm>
        </p:spPr>
        <p:txBody>
          <a:bodyPr>
            <a:normAutofit/>
          </a:bodyPr>
          <a:lstStyle/>
          <a:p>
            <a:r>
              <a:rPr lang="en-US" b="1" dirty="0"/>
              <a:t>Review your estate plan with your estate planning attorney</a:t>
            </a:r>
          </a:p>
          <a:p>
            <a:pPr lvl="1"/>
            <a:r>
              <a:rPr lang="en-US" dirty="0"/>
              <a:t>Make sure your documents are effective, up-to-date, and have built-in contingencies if a surrogate/agent is unavailable</a:t>
            </a:r>
          </a:p>
          <a:p>
            <a:r>
              <a:rPr lang="en-US" b="1" dirty="0"/>
              <a:t>Include trusted surrogates/agents on your documents</a:t>
            </a:r>
          </a:p>
          <a:p>
            <a:pPr lvl="1"/>
            <a:r>
              <a:rPr lang="en-US" dirty="0"/>
              <a:t>Professional fiduciaries if needed</a:t>
            </a:r>
          </a:p>
          <a:p>
            <a:r>
              <a:rPr lang="en-US" b="1" dirty="0"/>
              <a:t>Make sure to discuss your estate plan </a:t>
            </a:r>
            <a:r>
              <a:rPr lang="en-US" dirty="0"/>
              <a:t>with your surrogates, agents, physicians, and financial advisors</a:t>
            </a:r>
          </a:p>
          <a:p>
            <a:r>
              <a:rPr lang="en-US" dirty="0"/>
              <a:t>Blended families should carefully consider all scenarios</a:t>
            </a:r>
          </a:p>
        </p:txBody>
      </p:sp>
    </p:spTree>
    <p:extLst>
      <p:ext uri="{BB962C8B-B14F-4D97-AF65-F5344CB8AC3E}">
        <p14:creationId xmlns:p14="http://schemas.microsoft.com/office/powerpoint/2010/main" val="26963782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ECA37A-0654-4D40-BA14-8CC8F2B9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Estate Planning Documentation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21D86E6-BEE7-40C0-8B7A-443F3E6B65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136654"/>
              </p:ext>
            </p:extLst>
          </p:nvPr>
        </p:nvGraphicFramePr>
        <p:xfrm>
          <a:off x="1305017" y="2350248"/>
          <a:ext cx="8843629" cy="5098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4479">
                  <a:extLst>
                    <a:ext uri="{9D8B030D-6E8A-4147-A177-3AD203B41FA5}">
                      <a16:colId xmlns:a16="http://schemas.microsoft.com/office/drawing/2014/main" val="3342259762"/>
                    </a:ext>
                  </a:extLst>
                </a:gridCol>
                <a:gridCol w="4639150">
                  <a:extLst>
                    <a:ext uri="{9D8B030D-6E8A-4147-A177-3AD203B41FA5}">
                      <a16:colId xmlns:a16="http://schemas.microsoft.com/office/drawing/2014/main" val="141498131"/>
                    </a:ext>
                  </a:extLst>
                </a:gridCol>
              </a:tblGrid>
              <a:tr h="357578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Wills</a:t>
                      </a:r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just"/>
                      <a:r>
                        <a:rPr lang="en-US" dirty="0"/>
                        <a:t>Pros     Court Supervision</a:t>
                      </a:r>
                    </a:p>
                    <a:p>
                      <a:pPr algn="just"/>
                      <a:r>
                        <a:rPr lang="en-US" dirty="0"/>
                        <a:t>            A lot of established law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l"/>
                      <a:r>
                        <a:rPr lang="en-US" dirty="0"/>
                        <a:t>Cons    Court Supervision</a:t>
                      </a:r>
                    </a:p>
                    <a:p>
                      <a:pPr algn="l"/>
                      <a:r>
                        <a:rPr lang="en-US" dirty="0"/>
                        <a:t>             Have to post bond</a:t>
                      </a:r>
                    </a:p>
                    <a:p>
                      <a:pPr algn="l"/>
                      <a:r>
                        <a:rPr lang="en-US" dirty="0"/>
                        <a:t>             File Inventories/Accountings</a:t>
                      </a:r>
                    </a:p>
                    <a:p>
                      <a:pPr algn="l"/>
                      <a:r>
                        <a:rPr lang="en-US" dirty="0"/>
                        <a:t>             Executor Fees</a:t>
                      </a:r>
                    </a:p>
                    <a:p>
                      <a:pPr algn="l"/>
                      <a:r>
                        <a:rPr lang="en-US" dirty="0"/>
                        <a:t>             Attorney Fees</a:t>
                      </a:r>
                    </a:p>
                    <a:p>
                      <a:pPr algn="l"/>
                      <a:r>
                        <a:rPr lang="en-US" dirty="0"/>
                        <a:t>             Court Fees</a:t>
                      </a:r>
                    </a:p>
                    <a:p>
                      <a:pPr algn="l"/>
                      <a:r>
                        <a:rPr lang="en-US" dirty="0"/>
                        <a:t>             Easier to challenge in court</a:t>
                      </a:r>
                    </a:p>
                    <a:p>
                      <a:pPr algn="l"/>
                      <a:endParaRPr lang="en-US" dirty="0"/>
                    </a:p>
                    <a:p>
                      <a:pPr algn="l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Trusts</a:t>
                      </a:r>
                      <a:r>
                        <a:rPr lang="en-US" dirty="0"/>
                        <a:t> </a:t>
                      </a:r>
                    </a:p>
                    <a:p>
                      <a:pPr algn="just"/>
                      <a:endParaRPr lang="en-US" dirty="0"/>
                    </a:p>
                    <a:p>
                      <a:pPr algn="just"/>
                      <a:r>
                        <a:rPr lang="en-US" dirty="0"/>
                        <a:t>Pros     No Court Supervision</a:t>
                      </a:r>
                    </a:p>
                    <a:p>
                      <a:pPr algn="just"/>
                      <a:r>
                        <a:rPr lang="en-US" dirty="0"/>
                        <a:t>            No bonds or Court fees</a:t>
                      </a:r>
                    </a:p>
                    <a:p>
                      <a:pPr algn="just"/>
                      <a:r>
                        <a:rPr lang="en-US" dirty="0"/>
                        <a:t>            No Court Inventories</a:t>
                      </a:r>
                    </a:p>
                    <a:p>
                      <a:pPr algn="just"/>
                      <a:r>
                        <a:rPr lang="en-US" dirty="0"/>
                        <a:t>            Lower Trustee/ Attorney fees</a:t>
                      </a:r>
                    </a:p>
                    <a:p>
                      <a:pPr algn="just"/>
                      <a:r>
                        <a:rPr lang="en-US" dirty="0"/>
                        <a:t>No public access to how you                                  leave your property</a:t>
                      </a:r>
                    </a:p>
                    <a:p>
                      <a:pPr algn="just"/>
                      <a:r>
                        <a:rPr lang="en-US" dirty="0"/>
                        <a:t>Harder to contest</a:t>
                      </a:r>
                    </a:p>
                    <a:p>
                      <a:pPr algn="just"/>
                      <a:endParaRPr lang="en-US" dirty="0"/>
                    </a:p>
                    <a:p>
                      <a:pPr algn="just"/>
                      <a:r>
                        <a:rPr lang="en-US" dirty="0"/>
                        <a:t>Cons       </a:t>
                      </a:r>
                    </a:p>
                    <a:p>
                      <a:pPr algn="just"/>
                      <a:r>
                        <a:rPr lang="en-US" dirty="0"/>
                        <a:t>Initial set up fee, funding is time consuming, possible ongoing trustee fees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123533"/>
                  </a:ext>
                </a:extLst>
              </a:tr>
              <a:tr h="67895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965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4251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D542E3-8B07-4F6F-82A9-B43284FAD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2F2F2"/>
                </a:solidFill>
              </a:rPr>
              <a:t>Other considerations in</a:t>
            </a:r>
            <a:br>
              <a:rPr lang="en-US" sz="3200" dirty="0">
                <a:solidFill>
                  <a:srgbClr val="F2F2F2"/>
                </a:solidFill>
              </a:rPr>
            </a:br>
            <a:r>
              <a:rPr lang="en-US" sz="3200" dirty="0">
                <a:solidFill>
                  <a:srgbClr val="F2F2F2"/>
                </a:solidFill>
              </a:rPr>
              <a:t>estate planning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752CC976-B2F0-4EA9-8DD7-5B7C0858BC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393993"/>
              </p:ext>
            </p:extLst>
          </p:nvPr>
        </p:nvGraphicFramePr>
        <p:xfrm>
          <a:off x="5048250" y="1143001"/>
          <a:ext cx="6496050" cy="5506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1436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0DC364-C8CD-48ED-B090-44991B9A0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2F2F2"/>
                </a:solidFill>
              </a:rPr>
              <a:t>Special Concerns on Homestead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2CCF6D30-4CA2-4DF5-9D08-8D5F925B2D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77503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0187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50013A-CA29-4F95-B315-78DCB2B5C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Health Care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E9692-BAFC-4E94-9A8E-46105A835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763520"/>
            <a:ext cx="8946541" cy="3484879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accent1"/>
              </a:buClr>
            </a:pPr>
            <a:r>
              <a:rPr lang="en-US" sz="3200" b="1" u="none" strike="noStrike" cap="all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 Directive for Health Care 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communicates your desires regarding your health care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appoints Surrogate(s) to act on your behalf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powers granted include, but are not limited to: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gain access to your </a:t>
            </a:r>
            <a:r>
              <a:rPr lang="en-US" b="1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 records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opinions</a:t>
            </a:r>
          </a:p>
          <a:p>
            <a:pPr lvl="1">
              <a:lnSpc>
                <a:spcPct val="90000"/>
              </a:lnSpc>
            </a:pPr>
            <a:r>
              <a:rPr lang="en-US" b="1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</a:t>
            </a:r>
            <a:r>
              <a:rPr lang="en-US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b="1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discharge </a:t>
            </a:r>
            <a:r>
              <a:rPr lang="en-US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doctors</a:t>
            </a:r>
          </a:p>
          <a:p>
            <a:pPr lvl="1">
              <a:lnSpc>
                <a:spcPct val="90000"/>
              </a:lnSpc>
            </a:pPr>
            <a:r>
              <a:rPr lang="en-US" b="1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consent</a:t>
            </a:r>
            <a:r>
              <a:rPr lang="en-US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surgery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mplement </a:t>
            </a:r>
            <a:r>
              <a:rPr lang="en-US" b="1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 will </a:t>
            </a:r>
            <a:r>
              <a:rPr lang="en-US" u="none" strike="noStrike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746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71EF6B-10EE-432C-B2EE-36A7E852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063417"/>
            <a:ext cx="3505495" cy="467539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2F2F2"/>
                </a:solidFill>
              </a:rPr>
              <a:t>Paying for Long-term Care</a:t>
            </a:r>
            <a:br>
              <a:rPr lang="en-US" dirty="0">
                <a:solidFill>
                  <a:srgbClr val="F2F2F2"/>
                </a:solidFill>
              </a:rPr>
            </a:br>
            <a:r>
              <a:rPr lang="en-US" dirty="0">
                <a:solidFill>
                  <a:srgbClr val="F2F2F2"/>
                </a:solidFill>
              </a:rPr>
              <a:t>(Medicaid)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484632"/>
            <a:ext cx="6584098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AEAE4055-115E-4106-BA10-DE3EED9739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092897"/>
              </p:ext>
            </p:extLst>
          </p:nvPr>
        </p:nvGraphicFramePr>
        <p:xfrm>
          <a:off x="5608638" y="965200"/>
          <a:ext cx="5614987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9688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2F639-B83E-4A83-B142-C02E62B8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063417"/>
            <a:ext cx="3505495" cy="4675396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2F2F2"/>
                </a:solidFill>
              </a:rPr>
              <a:t>Medicaid Income Interests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484632"/>
            <a:ext cx="6584098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F77AEF89-782A-4C17-B4BA-818B9C78C4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274143"/>
              </p:ext>
            </p:extLst>
          </p:nvPr>
        </p:nvGraphicFramePr>
        <p:xfrm>
          <a:off x="5608638" y="965200"/>
          <a:ext cx="5614987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23CBF-E7A5-45F4-B761-CBF54C412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7" name="Content Placeholder 6" descr="Text&#10;&#10;Description automatically generated">
            <a:extLst>
              <a:ext uri="{FF2B5EF4-FFF2-40B4-BE49-F238E27FC236}">
                <a16:creationId xmlns:a16="http://schemas.microsoft.com/office/drawing/2014/main" id="{5FC3BBF6-099C-4E9D-9C89-0BAB0959F4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729" y="1380931"/>
            <a:ext cx="6806617" cy="2898933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9598A0F-D511-42A8-B512-943BAA8093A2}"/>
              </a:ext>
            </a:extLst>
          </p:cNvPr>
          <p:cNvSpPr txBox="1"/>
          <p:nvPr/>
        </p:nvSpPr>
        <p:spPr>
          <a:xfrm>
            <a:off x="2355138" y="4515579"/>
            <a:ext cx="68710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Phone:</a:t>
            </a:r>
            <a:r>
              <a:rPr lang="en-US" sz="2800" dirty="0"/>
              <a:t> (941) 365-9900</a:t>
            </a:r>
          </a:p>
          <a:p>
            <a:pPr algn="ctr"/>
            <a:r>
              <a:rPr lang="en-US" sz="2800" b="1" dirty="0"/>
              <a:t>Email:</a:t>
            </a:r>
            <a:r>
              <a:rPr lang="en-US" sz="2800" dirty="0"/>
              <a:t> daniel@wiesnerlaw.com</a:t>
            </a:r>
          </a:p>
          <a:p>
            <a:pPr algn="ctr"/>
            <a:r>
              <a:rPr lang="en-US" sz="2800" b="1" dirty="0"/>
              <a:t>Website: </a:t>
            </a:r>
            <a:r>
              <a:rPr lang="en-US" sz="2800" dirty="0"/>
              <a:t>www.wiesnerlaw.com</a:t>
            </a:r>
          </a:p>
        </p:txBody>
      </p:sp>
    </p:spTree>
    <p:extLst>
      <p:ext uri="{BB962C8B-B14F-4D97-AF65-F5344CB8AC3E}">
        <p14:creationId xmlns:p14="http://schemas.microsoft.com/office/powerpoint/2010/main" val="2808495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979EFE-2AA5-4A2F-8D41-49A7260DB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Health Care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AEEE9-4D60-4456-BBFC-AC5FA7E9B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441360"/>
            <a:ext cx="8946541" cy="380704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3200" b="1" i="0" u="none" strike="noStrike" baseline="0" dirty="0">
                <a:solidFill>
                  <a:schemeClr val="accent1"/>
                </a:solidFill>
                <a:latin typeface="Times New Roman" panose="02020603050405020304" pitchFamily="18" charset="0"/>
              </a:rPr>
              <a:t>LIVING WILL</a:t>
            </a:r>
          </a:p>
          <a:p>
            <a:pPr>
              <a:lnSpc>
                <a:spcPct val="150000"/>
              </a:lnSpc>
            </a:pPr>
            <a:r>
              <a:rPr lang="en-US" b="0" i="0" u="none" strike="noStrike" baseline="0" dirty="0">
                <a:latin typeface="Times New Roman" panose="02020603050405020304" pitchFamily="18" charset="0"/>
              </a:rPr>
              <a:t>Today, </a:t>
            </a:r>
            <a:r>
              <a:rPr lang="en-US" b="1" i="0" u="none" strike="noStrike" baseline="0" dirty="0">
                <a:latin typeface="Times New Roman" panose="02020603050405020304" pitchFamily="18" charset="0"/>
              </a:rPr>
              <a:t>life support systems can keep an individual's body alive for years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, even if the brain is no longer functioning or the person is in constant pain.  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</a:rPr>
              <a:t>You can </a:t>
            </a:r>
            <a:r>
              <a:rPr lang="en-US" b="1" dirty="0">
                <a:latin typeface="Times New Roman" panose="02020603050405020304" pitchFamily="18" charset="0"/>
              </a:rPr>
              <a:t>decline life support </a:t>
            </a:r>
            <a:r>
              <a:rPr lang="en-US" dirty="0">
                <a:latin typeface="Times New Roman" panose="02020603050405020304" pitchFamily="18" charset="0"/>
              </a:rPr>
              <a:t>under certain conditions via a Living Will</a:t>
            </a:r>
          </a:p>
          <a:p>
            <a:pPr>
              <a:lnSpc>
                <a:spcPct val="150000"/>
              </a:lnSpc>
            </a:pPr>
            <a:r>
              <a:rPr lang="en-US" u="sng" dirty="0">
                <a:latin typeface="Times New Roman" panose="02020603050405020304" pitchFamily="18" charset="0"/>
              </a:rPr>
              <a:t>Florida Statute definition: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</a:rPr>
              <a:t>(a) A witnessed document in writing, voluntarily executed by the principal in accordance with s. 765.302 (see conditions on next slide; requires two subscribing witnesses, one of whom is NOT a spouse or blood relative); or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</a:rPr>
              <a:t>(b) A witnessed oral statement made by the principal expressing the principal’s instructions concerning life-prolonging procedures.</a:t>
            </a:r>
            <a:endParaRPr lang="en-US" b="0" i="0" u="sng" strike="noStrike" baseline="0" dirty="0"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640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59DBBF-7E1C-44EC-8CE7-2B93A891D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IMPORTANT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1E915-E80D-4160-B07D-FAF3CBDAA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2331" y="2305966"/>
            <a:ext cx="10314351" cy="433453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600" b="1" i="0" u="none" strike="noStrike" cap="all" dirty="0">
                <a:latin typeface="Times New Roman" panose="02020603050405020304" pitchFamily="18" charset="0"/>
              </a:rPr>
              <a:t>Issue One</a:t>
            </a:r>
            <a:r>
              <a:rPr lang="en-US" sz="1000" b="1" i="0" u="none" strike="noStrike" baseline="0" dirty="0">
                <a:latin typeface="Times New Roman" panose="02020603050405020304" pitchFamily="18" charset="0"/>
              </a:rPr>
              <a:t>:</a:t>
            </a:r>
            <a:r>
              <a:rPr lang="en-US" sz="1000" b="1" i="0" u="none" strike="noStrike" baseline="0" dirty="0">
                <a:solidFill>
                  <a:schemeClr val="accent1"/>
                </a:solidFill>
                <a:latin typeface="Times New Roman" panose="02020603050405020304" pitchFamily="18" charset="0"/>
              </a:rPr>
              <a:t>	</a:t>
            </a:r>
            <a:r>
              <a:rPr lang="en-US" b="1" i="0" u="none" strike="noStrike" baseline="0" dirty="0">
                <a:solidFill>
                  <a:schemeClr val="accent1"/>
                </a:solidFill>
                <a:latin typeface="Times New Roman" panose="02020603050405020304" pitchFamily="18" charset="0"/>
              </a:rPr>
              <a:t>WHEN IS DOCUMENT EFFECTIVE</a:t>
            </a:r>
            <a:endParaRPr lang="en-US" sz="1000" b="1" i="0" u="none" strike="noStrike" baseline="0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000" b="1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000" b="1" i="0" u="none" strike="noStrike" baseline="0" dirty="0">
                <a:latin typeface="Times New Roman" panose="02020603050405020304" pitchFamily="18" charset="0"/>
              </a:rPr>
              <a:t>Choose One</a:t>
            </a:r>
            <a:r>
              <a:rPr lang="en-US" sz="1000" b="1" dirty="0">
                <a:latin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000" b="1" dirty="0">
                <a:latin typeface="Times New Roman" panose="02020603050405020304" pitchFamily="18" charset="0"/>
              </a:rPr>
              <a:t>	Initialing this box indicates that my Surrogate's authority shall be </a:t>
            </a:r>
            <a:r>
              <a:rPr lang="en-US" b="1" dirty="0">
                <a:latin typeface="Times New Roman" panose="02020603050405020304" pitchFamily="18" charset="0"/>
              </a:rPr>
              <a:t>immediately effective</a:t>
            </a:r>
            <a:r>
              <a:rPr lang="en-US" sz="1000" b="1" dirty="0">
                <a:latin typeface="Times New Roman" panose="02020603050405020304" pitchFamily="18" charset="0"/>
              </a:rPr>
              <a:t> upon my signing of this document.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000" b="1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000" b="1" i="0" u="none" strike="noStrike" baseline="0" dirty="0">
                <a:latin typeface="Times New Roman" panose="02020603050405020304" pitchFamily="18" charset="0"/>
              </a:rPr>
              <a:t>	</a:t>
            </a:r>
            <a:r>
              <a:rPr lang="en-US" sz="1000" b="0" i="0" u="none" strike="noStrike" baseline="0" dirty="0">
                <a:latin typeface="Times New Roman" panose="02020603050405020304" pitchFamily="18" charset="0"/>
              </a:rPr>
              <a:t>Initialing this box indicates that my Surrogate's authority shall become </a:t>
            </a:r>
            <a:r>
              <a:rPr lang="en-US" b="1" i="0" u="none" strike="noStrike" baseline="0" dirty="0">
                <a:latin typeface="Times New Roman" panose="02020603050405020304" pitchFamily="18" charset="0"/>
              </a:rPr>
              <a:t>effective only when my primary physician determines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sz="1000" b="0" i="0" u="none" strike="noStrike" baseline="0" dirty="0">
                <a:latin typeface="Times New Roman" panose="02020603050405020304" pitchFamily="18" charset="0"/>
              </a:rPr>
              <a:t>that 	I am unable to make my own health care decisions.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000" b="1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 Two</a:t>
            </a:r>
            <a:r>
              <a:rPr lang="en-US" sz="1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HIPAA</a:t>
            </a:r>
            <a:endParaRPr lang="en-US" sz="1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000" b="1" i="0" u="none" strike="noStrike" baseline="0" dirty="0">
                <a:latin typeface="Times New Roman" panose="02020603050405020304" pitchFamily="18" charset="0"/>
              </a:rPr>
              <a:t>	Initialing this box indicates that my Surrogates' authority to receive my health information takes effect immediately. </a:t>
            </a:r>
          </a:p>
          <a:p>
            <a:pPr>
              <a:lnSpc>
                <a:spcPct val="90000"/>
              </a:lnSpc>
            </a:pPr>
            <a:endParaRPr lang="en-US" sz="1000" b="1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000" b="0" i="0" u="none" strike="noStrike" baseline="0" dirty="0">
                <a:latin typeface="Times New Roman" panose="02020603050405020304" pitchFamily="18" charset="0"/>
              </a:rPr>
              <a:t>	Upon written or oral request, my Surrogate (and Alternate Surrogates) shall be entitled to receive any of my health information, whether oral or recorded in any form or medium, that: (1) is created or received by a health care provider, health care facility, health plan, public health authority, employer, life insurer, school or university, or health care clearinghouse; and (2) relates to my past, present or future physical or mental health or condition; the provision of health care to me or the past, present or future payment for the provision of health care to me.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sz="3600" b="1" i="1" u="none" strike="noStrike" cap="all" dirty="0" err="1">
                <a:solidFill>
                  <a:schemeClr val="accent1"/>
                </a:solidFill>
                <a:latin typeface="Times New Roman" panose="02020603050405020304" pitchFamily="18" charset="0"/>
              </a:rPr>
              <a:t>Hipaa</a:t>
            </a:r>
            <a:r>
              <a:rPr lang="en-US" sz="3600" b="1" i="1" u="none" strike="noStrike" cap="all" dirty="0">
                <a:solidFill>
                  <a:schemeClr val="accent1"/>
                </a:solidFill>
                <a:latin typeface="Times New Roman" panose="02020603050405020304" pitchFamily="18" charset="0"/>
              </a:rPr>
              <a:t> Notice</a:t>
            </a:r>
            <a:r>
              <a:rPr lang="en-US" sz="1000" cap="all" dirty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cap="all" dirty="0">
                <a:solidFill>
                  <a:schemeClr val="accent1"/>
                </a:solidFill>
                <a:latin typeface="Times New Roman" panose="02020603050405020304" pitchFamily="18" charset="0"/>
              </a:rPr>
              <a:t>(protected health information)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88D6F4-605A-4942-A09E-FD9DA859D823}"/>
              </a:ext>
            </a:extLst>
          </p:cNvPr>
          <p:cNvSpPr/>
          <p:nvPr/>
        </p:nvSpPr>
        <p:spPr>
          <a:xfrm>
            <a:off x="1287064" y="3908264"/>
            <a:ext cx="248575" cy="275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4E592F-A621-4159-B2EE-2949D7E207B3}"/>
              </a:ext>
            </a:extLst>
          </p:cNvPr>
          <p:cNvSpPr/>
          <p:nvPr/>
        </p:nvSpPr>
        <p:spPr>
          <a:xfrm>
            <a:off x="1242479" y="3226761"/>
            <a:ext cx="248575" cy="275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A9E301-6C30-49CE-8FC8-02F4A7C94289}"/>
              </a:ext>
            </a:extLst>
          </p:cNvPr>
          <p:cNvSpPr/>
          <p:nvPr/>
        </p:nvSpPr>
        <p:spPr>
          <a:xfrm>
            <a:off x="1259840" y="4959650"/>
            <a:ext cx="248575" cy="275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09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8A92FA-4100-4D98-8835-6907CD4043FD}"/>
              </a:ext>
            </a:extLst>
          </p:cNvPr>
          <p:cNvSpPr txBox="1"/>
          <p:nvPr/>
        </p:nvSpPr>
        <p:spPr>
          <a:xfrm>
            <a:off x="1103312" y="452718"/>
            <a:ext cx="8947522" cy="1400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b="0" i="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More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b="0" i="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Important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F1F00-0A52-456F-825E-2122673B4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170478"/>
            <a:ext cx="8946541" cy="4376626"/>
          </a:xfr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0" indent="0">
              <a:lnSpc>
                <a:spcPct val="90000"/>
              </a:lnSpc>
            </a:pPr>
            <a:endParaRPr lang="en-US" sz="1100" u="none" strike="noStrike" baseline="0" dirty="0"/>
          </a:p>
          <a:p>
            <a:pPr marL="0" indent="0">
              <a:lnSpc>
                <a:spcPct val="90000"/>
              </a:lnSpc>
            </a:pPr>
            <a:r>
              <a:rPr lang="en-US" sz="1100" u="none" strike="noStrike" baseline="0" dirty="0"/>
              <a:t>	</a:t>
            </a:r>
            <a:r>
              <a:rPr lang="en-US" sz="2800" b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  THREE</a:t>
            </a:r>
            <a:r>
              <a:rPr lang="en-US" sz="1400" u="none" strike="noStrike" baseline="0" dirty="0"/>
              <a:t>:    </a:t>
            </a:r>
            <a:r>
              <a:rPr lang="en-US" sz="2800" b="1" u="none" strike="noStrike" baseline="0" dirty="0">
                <a:solidFill>
                  <a:srgbClr val="FF0000"/>
                </a:solidFill>
              </a:rPr>
              <a:t>DEFINING WHEN TO PULL THE PLUG</a:t>
            </a:r>
            <a:endParaRPr lang="en-US" sz="1400" b="1" u="none" strike="noStrike" baseline="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  <a:buClr>
                <a:schemeClr val="accent1"/>
              </a:buClr>
              <a:buFont typeface="Wingdings 3" panose="05040102010807070707" pitchFamily="18" charset="2"/>
              <a:buChar char=""/>
            </a:pPr>
            <a:r>
              <a:rPr lang="en-US" sz="1400" u="none" strike="noStrike" baseline="0" dirty="0"/>
              <a:t>	</a:t>
            </a:r>
            <a:r>
              <a:rPr lang="en-US" sz="3500" b="1" u="none" strike="noStrike" baseline="0" dirty="0">
                <a:solidFill>
                  <a:schemeClr val="accent1"/>
                </a:solidFill>
              </a:rPr>
              <a:t>terminal condition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Font typeface="Wingdings 3" panose="05040102010807070707" pitchFamily="18" charset="2"/>
              <a:buChar char=""/>
            </a:pPr>
            <a:r>
              <a:rPr lang="en-US" sz="2500" u="sng" strike="noStrike" baseline="0" dirty="0"/>
              <a:t>FL Statute definition</a:t>
            </a:r>
            <a:r>
              <a:rPr lang="en-US" sz="2500" strike="noStrike" baseline="0" dirty="0"/>
              <a:t>: condition caused by injury, disease, or illness from which there is no reasonable medical probability of recovery and which, without treatment, can be expected to cause death.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Font typeface="Wingdings 3" panose="05040102010807070707" pitchFamily="18" charset="2"/>
              <a:buChar char=""/>
            </a:pPr>
            <a:r>
              <a:rPr lang="en-US" sz="2500" dirty="0"/>
              <a:t>E.g. advanced metastatic cancer, where cancer has spread to other parts of the body/resistant to treatment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  <a:buFont typeface="Wingdings 3" panose="05040102010807070707" pitchFamily="18" charset="2"/>
              <a:buChar char=""/>
            </a:pPr>
            <a:r>
              <a:rPr lang="en-US" sz="2500" dirty="0"/>
              <a:t>NOTE: MS is NOT terminal.  Exception: extremely rare kind of MS called fulminating MS or </a:t>
            </a:r>
            <a:r>
              <a:rPr lang="en-US" sz="2500" dirty="0" err="1"/>
              <a:t>Marsburg’s</a:t>
            </a:r>
            <a:r>
              <a:rPr lang="en-US" sz="2500" dirty="0"/>
              <a:t> variant (very aggressive type, usually fatal within a few years).  Many individuals with MS live just as long as general population.</a:t>
            </a:r>
            <a:endParaRPr lang="en-US" sz="2500" strike="noStrike" baseline="0" dirty="0"/>
          </a:p>
          <a:p>
            <a:pPr>
              <a:lnSpc>
                <a:spcPct val="90000"/>
              </a:lnSpc>
              <a:buClr>
                <a:schemeClr val="accent1"/>
              </a:buClr>
            </a:pPr>
            <a:r>
              <a:rPr lang="en-US" sz="1500" u="none" strike="noStrike" baseline="0" dirty="0"/>
              <a:t>	</a:t>
            </a:r>
            <a:r>
              <a:rPr lang="en-US" sz="3500" b="1" u="none" strike="noStrike" baseline="0" dirty="0">
                <a:solidFill>
                  <a:schemeClr val="accent1"/>
                </a:solidFill>
              </a:rPr>
              <a:t>end-stage condition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</a:pPr>
            <a:r>
              <a:rPr lang="en-US" sz="2500" u="sng" strike="noStrike" baseline="0" dirty="0"/>
              <a:t>FL Statute definition</a:t>
            </a:r>
            <a:r>
              <a:rPr lang="en-US" sz="2500" u="none" strike="noStrike" baseline="0" dirty="0"/>
              <a:t>: irreversible condition that is caused by injury, disease, or illness which has resulted in progressively severe and permanent deterioration, and which, to a reasonable degree of medical probability, treatment of the condition would be ineffective.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</a:pPr>
            <a:r>
              <a:rPr lang="en-US" sz="2500" u="none" strike="noStrike" baseline="0" dirty="0"/>
              <a:t>E.g. Severely and irreversibly impaired cognitive faculties </a:t>
            </a:r>
          </a:p>
          <a:p>
            <a:pPr>
              <a:lnSpc>
                <a:spcPct val="90000"/>
              </a:lnSpc>
              <a:buClr>
                <a:schemeClr val="accent1"/>
              </a:buClr>
            </a:pPr>
            <a:r>
              <a:rPr lang="en-US" sz="2100" u="none" strike="noStrike" baseline="0" dirty="0"/>
              <a:t>	</a:t>
            </a:r>
            <a:r>
              <a:rPr lang="en-US" sz="3500" b="1" dirty="0">
                <a:solidFill>
                  <a:schemeClr val="accent1"/>
                </a:solidFill>
              </a:rPr>
              <a:t>persistent vegetative state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</a:pPr>
            <a:r>
              <a:rPr lang="en-US" sz="2500" u="sng" dirty="0"/>
              <a:t>Florida Statute definition</a:t>
            </a:r>
            <a:r>
              <a:rPr lang="en-US" sz="2500" dirty="0"/>
              <a:t>: permanent and irreversible condition of unconsciousness in which there is:</a:t>
            </a:r>
          </a:p>
          <a:p>
            <a:pPr lvl="2">
              <a:lnSpc>
                <a:spcPct val="90000"/>
              </a:lnSpc>
              <a:buClr>
                <a:schemeClr val="accent1"/>
              </a:buClr>
            </a:pPr>
            <a:r>
              <a:rPr lang="en-US" sz="2500" dirty="0"/>
              <a:t>(a) The absence of voluntary action or cognitive behavior of any kind.</a:t>
            </a:r>
          </a:p>
          <a:p>
            <a:pPr lvl="2">
              <a:lnSpc>
                <a:spcPct val="90000"/>
              </a:lnSpc>
              <a:buClr>
                <a:schemeClr val="accent1"/>
              </a:buClr>
            </a:pPr>
            <a:r>
              <a:rPr lang="en-US" sz="2500" dirty="0"/>
              <a:t>(b) An inability to communicate or interact purposefully with the environment.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</a:pPr>
            <a:r>
              <a:rPr lang="en-US" sz="2500" dirty="0"/>
              <a:t>E.g. non-medically induced coma for </a:t>
            </a:r>
            <a:r>
              <a:rPr lang="en-US" sz="2500" u="none" strike="noStrike" baseline="0" dirty="0"/>
              <a:t>or at least twenty-one  (21) days OR</a:t>
            </a:r>
          </a:p>
          <a:p>
            <a:pPr lvl="1">
              <a:lnSpc>
                <a:spcPct val="90000"/>
              </a:lnSpc>
            </a:pPr>
            <a:r>
              <a:rPr lang="en-US" sz="2500" u="none" strike="noStrike" baseline="0" dirty="0"/>
              <a:t>coma is irreversible</a:t>
            </a:r>
          </a:p>
        </p:txBody>
      </p:sp>
    </p:spTree>
    <p:extLst>
      <p:ext uri="{BB962C8B-B14F-4D97-AF65-F5344CB8AC3E}">
        <p14:creationId xmlns:p14="http://schemas.microsoft.com/office/powerpoint/2010/main" val="2204610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304EDB-D70A-4897-BD19-3C0415753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9252154" cy="165689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Health Care Considerations</a:t>
            </a:r>
            <a:br>
              <a:rPr lang="en-US" dirty="0">
                <a:solidFill>
                  <a:srgbClr val="EBEBEB"/>
                </a:solidFill>
              </a:rPr>
            </a:br>
            <a:r>
              <a:rPr lang="en-US" dirty="0">
                <a:solidFill>
                  <a:srgbClr val="EBEBEB"/>
                </a:solidFill>
              </a:rPr>
              <a:t>							</a:t>
            </a:r>
            <a:r>
              <a:rPr lang="en-US" b="1" spc="30" dirty="0">
                <a:solidFill>
                  <a:schemeClr val="bg1"/>
                </a:solidFill>
              </a:rPr>
              <a:t>DNR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502C0CB-7722-4AE3-9BBE-0F156F98C0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460400"/>
              </p:ext>
            </p:extLst>
          </p:nvPr>
        </p:nvGraphicFramePr>
        <p:xfrm>
          <a:off x="648930" y="2587999"/>
          <a:ext cx="10714487" cy="3990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4022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2F639-B83E-4A83-B142-C02E62B8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What is Incapacity?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BDF7E-345B-4CF5-992A-E49DE4E0B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428" y="2452349"/>
            <a:ext cx="9063877" cy="411712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Incapacity</a:t>
            </a:r>
          </a:p>
          <a:p>
            <a:r>
              <a:rPr lang="en-US" u="sng" dirty="0"/>
              <a:t>FL Statute Definition (HC Advance Directive)</a:t>
            </a:r>
            <a:r>
              <a:rPr lang="en-US" dirty="0"/>
              <a:t>: patient is physically or mentally unable to communicate a willful and knowing health care decision. </a:t>
            </a:r>
          </a:p>
          <a:p>
            <a:endParaRPr lang="en-US" dirty="0"/>
          </a:p>
          <a:p>
            <a:r>
              <a:rPr lang="en-US" u="sng" dirty="0"/>
              <a:t>FL Statute Definition (Power of Attorney)</a:t>
            </a:r>
            <a:r>
              <a:rPr lang="en-US" dirty="0"/>
              <a:t>: inability of an individual to take those actions necessary to obtain, administer, and dispose of real and personal property, intangible property, business property, benefits, and income.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Incapacitated Person </a:t>
            </a:r>
          </a:p>
          <a:p>
            <a:r>
              <a:rPr lang="en-US" u="sng" dirty="0"/>
              <a:t>FL Statute Definition (Guardianship)</a:t>
            </a:r>
            <a:r>
              <a:rPr lang="en-US" dirty="0"/>
              <a:t>: judicially determined to lack the capacity to manage at least some of the property or to meet at least some of the essential health and safety requirements of the person.</a:t>
            </a:r>
            <a:endParaRPr lang="en-US" b="1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521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2F639-B83E-4A83-B142-C02E62B8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What is a Durable Power of Attorney (DPOA)?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BDF7E-345B-4CF5-992A-E49DE4E0B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428" y="2452349"/>
            <a:ext cx="8946541" cy="3952933"/>
          </a:xfrm>
        </p:spPr>
        <p:txBody>
          <a:bodyPr>
            <a:normAutofit/>
          </a:bodyPr>
          <a:lstStyle/>
          <a:p>
            <a:r>
              <a:rPr lang="en-US" b="1" dirty="0"/>
              <a:t>Power of attorney</a:t>
            </a:r>
            <a:r>
              <a:rPr lang="en-US" dirty="0"/>
              <a:t> = a writing that grants authority to an </a:t>
            </a:r>
            <a:r>
              <a:rPr lang="en-US" b="1" dirty="0"/>
              <a:t>agent </a:t>
            </a:r>
            <a:r>
              <a:rPr lang="en-US" dirty="0"/>
              <a:t>to act in the place of the </a:t>
            </a:r>
            <a:r>
              <a:rPr lang="en-US" b="1" dirty="0"/>
              <a:t>principal</a:t>
            </a:r>
          </a:p>
          <a:p>
            <a:r>
              <a:rPr lang="en-US" b="1" dirty="0"/>
              <a:t>Durable </a:t>
            </a:r>
            <a:r>
              <a:rPr lang="en-US" dirty="0"/>
              <a:t>= survives incapacity</a:t>
            </a:r>
            <a:endParaRPr lang="en-US" b="1" dirty="0"/>
          </a:p>
          <a:p>
            <a:r>
              <a:rPr lang="en-US" b="1" dirty="0"/>
              <a:t>Principal </a:t>
            </a:r>
            <a:r>
              <a:rPr lang="en-US" dirty="0"/>
              <a:t>= individual who grants authority to an agent</a:t>
            </a:r>
          </a:p>
          <a:p>
            <a:r>
              <a:rPr lang="en-US" b="1" dirty="0"/>
              <a:t>Agent </a:t>
            </a:r>
            <a:r>
              <a:rPr lang="en-US" dirty="0"/>
              <a:t>= person granted authority to act for a principal</a:t>
            </a:r>
          </a:p>
          <a:p>
            <a:pPr lvl="1"/>
            <a:r>
              <a:rPr lang="en-US" b="1" dirty="0"/>
              <a:t>Agent</a:t>
            </a:r>
          </a:p>
          <a:p>
            <a:pPr lvl="1"/>
            <a:r>
              <a:rPr lang="en-US" b="1" dirty="0"/>
              <a:t>Co-agent</a:t>
            </a:r>
          </a:p>
          <a:p>
            <a:pPr lvl="2"/>
            <a:r>
              <a:rPr lang="en-US" b="1" dirty="0"/>
              <a:t>Jointly</a:t>
            </a:r>
          </a:p>
          <a:p>
            <a:pPr lvl="2"/>
            <a:r>
              <a:rPr lang="en-US" b="1" dirty="0"/>
              <a:t>Jointly and severally</a:t>
            </a:r>
            <a:endParaRPr lang="en-US" sz="8600" b="0" i="0" u="none" strike="noStrike" baseline="0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8600" b="1" i="0" u="none" strike="noStrike" baseline="0" dirty="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541409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42F639-B83E-4A83-B142-C02E62B89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Is an Out-of-State POA valid in Florida?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BDF7E-345B-4CF5-992A-E49DE4E0B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428" y="2452349"/>
            <a:ext cx="9063877" cy="4117127"/>
          </a:xfrm>
        </p:spPr>
        <p:txBody>
          <a:bodyPr>
            <a:normAutofit/>
          </a:bodyPr>
          <a:lstStyle/>
          <a:p>
            <a:r>
              <a:rPr lang="en-US" dirty="0"/>
              <a:t>Yes, if executed in compliance with Florida law</a:t>
            </a:r>
          </a:p>
          <a:p>
            <a:pPr lvl="1"/>
            <a:r>
              <a:rPr lang="en-US" dirty="0"/>
              <a:t>i.e., two subscribing witnesses + notary public</a:t>
            </a:r>
          </a:p>
          <a:p>
            <a:r>
              <a:rPr lang="en-US" dirty="0"/>
              <a:t>Yes, even if it does not comply with Florida’s execution requirements, if it complied with the law of the state of execution EXCEPT REAL ESTATE</a:t>
            </a:r>
          </a:p>
          <a:p>
            <a:r>
              <a:rPr lang="en-US" dirty="0"/>
              <a:t>For a POA, a 3</a:t>
            </a:r>
            <a:r>
              <a:rPr lang="en-US" baseline="30000" dirty="0"/>
              <a:t>rd</a:t>
            </a:r>
            <a:r>
              <a:rPr lang="en-US" dirty="0"/>
              <a:t> party can rely on opinion of counsel as to validity</a:t>
            </a:r>
          </a:p>
          <a:p>
            <a:pPr lvl="1"/>
            <a:r>
              <a:rPr lang="en-US" dirty="0"/>
              <a:t>But, at the </a:t>
            </a:r>
            <a:r>
              <a:rPr lang="en-US" b="1" dirty="0"/>
              <a:t>principal’s expense!</a:t>
            </a:r>
          </a:p>
          <a:p>
            <a:r>
              <a:rPr lang="en-US" dirty="0"/>
              <a:t>Bank can refuse to honor the POA</a:t>
            </a:r>
          </a:p>
          <a:p>
            <a:pPr lvl="1"/>
            <a:r>
              <a:rPr lang="en-US" dirty="0"/>
              <a:t>Do you really want to litigate with the bank?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076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FFE8E353656A49AEFCFD9DAE43A51E" ma:contentTypeVersion="15" ma:contentTypeDescription="Create a new document." ma:contentTypeScope="" ma:versionID="f00a64dcf240c0d6490548c05021d95b">
  <xsd:schema xmlns:xsd="http://www.w3.org/2001/XMLSchema" xmlns:xs="http://www.w3.org/2001/XMLSchema" xmlns:p="http://schemas.microsoft.com/office/2006/metadata/properties" xmlns:ns2="8e8b97d4-f070-4bfa-865d-0cc6569eefdb" xmlns:ns3="088aa019-5ebe-40f0-a1f1-b82be676a44b" targetNamespace="http://schemas.microsoft.com/office/2006/metadata/properties" ma:root="true" ma:fieldsID="192c398eb2f13c4fcadf74783d116f77" ns2:_="" ns3:_="">
    <xsd:import namespace="8e8b97d4-f070-4bfa-865d-0cc6569eefdb"/>
    <xsd:import namespace="088aa019-5ebe-40f0-a1f1-b82be676a44b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b97d4-f070-4bfa-865d-0cc6569eefdb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2056b988-3ec0-4633-afaa-30cafbe46a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8aa019-5ebe-40f0-a1f1-b82be676a44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e80b226f-1bf5-4723-bd8b-7073ee1e7cc2}" ma:internalName="TaxCatchAll" ma:showField="CatchAllData" ma:web="088aa019-5ebe-40f0-a1f1-b82be676a4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88aa019-5ebe-40f0-a1f1-b82be676a44b" xsi:nil="true"/>
    <lcf76f155ced4ddcb4097134ff3c332f xmlns="8e8b97d4-f070-4bfa-865d-0cc6569eefd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06D6A83-66B6-45F8-A636-29FB923D87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8b97d4-f070-4bfa-865d-0cc6569eefdb"/>
    <ds:schemaRef ds:uri="088aa019-5ebe-40f0-a1f1-b82be676a4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4E355F-04DB-4116-912F-496ABF03F4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650C9A-181E-4A76-A7C2-C96D7151FD7D}">
  <ds:schemaRefs>
    <ds:schemaRef ds:uri="http://schemas.microsoft.com/office/2006/metadata/properties"/>
    <ds:schemaRef ds:uri="http://schemas.microsoft.com/office/infopath/2007/PartnerControls"/>
    <ds:schemaRef ds:uri="088aa019-5ebe-40f0-a1f1-b82be676a44b"/>
    <ds:schemaRef ds:uri="8e8b97d4-f070-4bfa-865d-0cc6569eefd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999</TotalTime>
  <Words>1759</Words>
  <Application>Microsoft Office PowerPoint</Application>
  <PresentationFormat>Widescreen</PresentationFormat>
  <Paragraphs>202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Century Gothic</vt:lpstr>
      <vt:lpstr>Times New Roman</vt:lpstr>
      <vt:lpstr>Wingdings</vt:lpstr>
      <vt:lpstr>Wingdings 3</vt:lpstr>
      <vt:lpstr>Ion</vt:lpstr>
      <vt:lpstr>Preparation for Legal, Incapacity &amp;  Long-Term Care Issues Facing Individuals with MS &amp; their caregivers </vt:lpstr>
      <vt:lpstr>Health Care Considerations</vt:lpstr>
      <vt:lpstr>Health Care Considerations</vt:lpstr>
      <vt:lpstr>IMPORTANT CONSIDERATIONS</vt:lpstr>
      <vt:lpstr>PowerPoint Presentation</vt:lpstr>
      <vt:lpstr>Health Care Considerations        DNR</vt:lpstr>
      <vt:lpstr>What is Incapacity?</vt:lpstr>
      <vt:lpstr>What is a Durable Power of Attorney (DPOA)?</vt:lpstr>
      <vt:lpstr>Is an Out-of-State POA valid in Florida?</vt:lpstr>
      <vt:lpstr>Other problems with POAs</vt:lpstr>
      <vt:lpstr>Will a DPOA protect me from guardianship?</vt:lpstr>
      <vt:lpstr>What is Guardianship?</vt:lpstr>
      <vt:lpstr>What legal rights can be removed &amp; delegated to a guardian?</vt:lpstr>
      <vt:lpstr>What legal rights can be removed but NOT delegated to a guardian?</vt:lpstr>
      <vt:lpstr>Concerns with Guardianship</vt:lpstr>
      <vt:lpstr>How to avoid guardianship</vt:lpstr>
      <vt:lpstr>Estate Planning Documentation</vt:lpstr>
      <vt:lpstr>Other considerations in estate planning</vt:lpstr>
      <vt:lpstr>Special Concerns on Homestead</vt:lpstr>
      <vt:lpstr>Paying for Long-term Care (Medicaid)</vt:lpstr>
      <vt:lpstr>Medicaid Income Interests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Smith</dc:creator>
  <cp:lastModifiedBy>Daniel Smith</cp:lastModifiedBy>
  <cp:revision>26</cp:revision>
  <cp:lastPrinted>2021-03-19T15:10:02Z</cp:lastPrinted>
  <dcterms:created xsi:type="dcterms:W3CDTF">2021-02-24T14:31:52Z</dcterms:created>
  <dcterms:modified xsi:type="dcterms:W3CDTF">2025-04-16T14:16:20Z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0x01010037FFE8E353656A49AEFCFD9DAE43A51E</vt:lpwstr>
  </property>
  <property fmtid="{D5CDD505-2E9C-101B-9397-08002B2CF9AE}" pid="3" name="MediaServiceImageTags">
    <vt:lpwstr/>
  </property>
</Properties>
</file>